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Montserrat"/>
      <p:regular r:id="rId14"/>
      <p:bold r:id="rId15"/>
      <p:italic r:id="rId16"/>
      <p:boldItalic r:id="rId17"/>
    </p:embeddedFont>
    <p:embeddedFont>
      <p:font typeface="Josefin Sans"/>
      <p:bold r:id="rId18"/>
      <p:boldItalic r:id="rId19"/>
    </p:embeddedFont>
    <p:embeddedFont>
      <p:font typeface="Rubik"/>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4" roundtripDataSignature="AMtx7mg5KEqoN1b0Z5nxa60C9KeEFny3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regular.fntdata"/><Relationship Id="rId11" Type="http://schemas.openxmlformats.org/officeDocument/2006/relationships/slide" Target="slides/slide6.xml"/><Relationship Id="rId22" Type="http://schemas.openxmlformats.org/officeDocument/2006/relationships/font" Target="fonts/Rubik-italic.fntdata"/><Relationship Id="rId10" Type="http://schemas.openxmlformats.org/officeDocument/2006/relationships/slide" Target="slides/slide5.xml"/><Relationship Id="rId21" Type="http://schemas.openxmlformats.org/officeDocument/2006/relationships/font" Target="fonts/Rubik-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ubi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JosefinSans-boldItalic.fntdata"/><Relationship Id="rId6" Type="http://schemas.openxmlformats.org/officeDocument/2006/relationships/slide" Target="slides/slide1.xml"/><Relationship Id="rId18" Type="http://schemas.openxmlformats.org/officeDocument/2006/relationships/font" Target="fonts/Josefi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886" l="0" r="0" t="-3887"/>
            </a:stretch>
          </a:blipFill>
          <a:ln>
            <a:noFill/>
          </a:ln>
        </p:spPr>
      </p:sp>
      <p:sp>
        <p:nvSpPr>
          <p:cNvPr id="85" name="Google Shape;85;p1"/>
          <p:cNvSpPr/>
          <p:nvPr/>
        </p:nvSpPr>
        <p:spPr>
          <a:xfrm>
            <a:off x="0" y="-1101518"/>
            <a:ext cx="11472339" cy="12488551"/>
          </a:xfrm>
          <a:custGeom>
            <a:rect b="b" l="l" r="r" t="t"/>
            <a:pathLst>
              <a:path extrusionOk="0" h="2481580" w="227965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FFFF">
              <a:alpha val="4705"/>
            </a:srgbClr>
          </a:solidFill>
          <a:ln>
            <a:noFill/>
          </a:ln>
        </p:spPr>
      </p:sp>
      <p:sp>
        <p:nvSpPr>
          <p:cNvPr id="86" name="Google Shape;86;p1"/>
          <p:cNvSpPr txBox="1"/>
          <p:nvPr/>
        </p:nvSpPr>
        <p:spPr>
          <a:xfrm>
            <a:off x="160650" y="2844150"/>
            <a:ext cx="13872300" cy="2699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7600">
                <a:solidFill>
                  <a:srgbClr val="FFFFFF"/>
                </a:solidFill>
                <a:latin typeface="Josefin Sans"/>
                <a:ea typeface="Josefin Sans"/>
                <a:cs typeface="Josefin Sans"/>
                <a:sym typeface="Josefin Sans"/>
              </a:rPr>
              <a:t> </a:t>
            </a:r>
            <a:r>
              <a:rPr b="1" i="0" lang="en-US" sz="6900" u="none" cap="none" strike="noStrike">
                <a:solidFill>
                  <a:srgbClr val="FFFFFF"/>
                </a:solidFill>
                <a:latin typeface="Montserrat"/>
                <a:ea typeface="Montserrat"/>
                <a:cs typeface="Montserrat"/>
                <a:sym typeface="Montserrat"/>
              </a:rPr>
              <a:t>HOW TO ACE AN</a:t>
            </a:r>
            <a:r>
              <a:rPr b="1" lang="en-US" sz="6900">
                <a:solidFill>
                  <a:srgbClr val="FFFFFF"/>
                </a:solidFill>
                <a:latin typeface="Montserrat"/>
                <a:ea typeface="Montserrat"/>
                <a:cs typeface="Montserrat"/>
                <a:sym typeface="Montserrat"/>
              </a:rPr>
              <a:t> </a:t>
            </a:r>
            <a:r>
              <a:rPr b="1" i="0" lang="en-US" sz="6900" u="none" cap="none" strike="noStrike">
                <a:solidFill>
                  <a:srgbClr val="FFFFFF"/>
                </a:solidFill>
                <a:latin typeface="Montserrat"/>
                <a:ea typeface="Montserrat"/>
                <a:cs typeface="Montserrat"/>
                <a:sym typeface="Montserrat"/>
              </a:rPr>
              <a:t>INTERVIEW</a:t>
            </a:r>
            <a:endParaRPr b="1" i="0" sz="6900" u="none" cap="none" strike="noStrike">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i="1" lang="en-US" sz="6900">
                <a:solidFill>
                  <a:srgbClr val="FFFFFF"/>
                </a:solidFill>
                <a:latin typeface="Montserrat"/>
                <a:ea typeface="Montserrat"/>
                <a:cs typeface="Montserrat"/>
                <a:sym typeface="Montserrat"/>
              </a:rPr>
              <a:t>                  by Alice Anderson</a:t>
            </a:r>
            <a:endParaRPr i="1" sz="6900">
              <a:solidFill>
                <a:srgbClr val="FFFFFF"/>
              </a:solidFill>
              <a:latin typeface="Montserrat"/>
              <a:ea typeface="Montserrat"/>
              <a:cs typeface="Montserrat"/>
              <a:sym typeface="Montserrat"/>
            </a:endParaRPr>
          </a:p>
        </p:txBody>
      </p:sp>
      <p:cxnSp>
        <p:nvCxnSpPr>
          <p:cNvPr id="87" name="Google Shape;87;p1"/>
          <p:cNvCxnSpPr/>
          <p:nvPr/>
        </p:nvCxnSpPr>
        <p:spPr>
          <a:xfrm>
            <a:off x="4886548" y="5794138"/>
            <a:ext cx="7073400" cy="0"/>
          </a:xfrm>
          <a:prstGeom prst="straightConnector1">
            <a:avLst/>
          </a:prstGeom>
          <a:noFill/>
          <a:ln cap="flat" cmpd="sng" w="28575">
            <a:solidFill>
              <a:srgbClr val="FFFFFF"/>
            </a:solidFill>
            <a:prstDash val="solid"/>
            <a:round/>
            <a:headEnd len="sm" w="sm" type="none"/>
            <a:tailEnd len="sm" w="sm" type="none"/>
          </a:ln>
        </p:spPr>
      </p:cxnSp>
      <p:sp>
        <p:nvSpPr>
          <p:cNvPr id="88" name="Google Shape;88;p1"/>
          <p:cNvSpPr/>
          <p:nvPr/>
        </p:nvSpPr>
        <p:spPr>
          <a:xfrm>
            <a:off x="13489652" y="4884625"/>
            <a:ext cx="3006949" cy="30069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17472597" y="7992241"/>
            <a:ext cx="1266059" cy="126605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alpha val="4705"/>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15494292" y="4741270"/>
            <a:ext cx="804460" cy="804460"/>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
          <p:cNvPicPr preferRelativeResize="0"/>
          <p:nvPr/>
        </p:nvPicPr>
        <p:blipFill>
          <a:blip r:embed="rId4">
            <a:alphaModFix/>
          </a:blip>
          <a:stretch>
            <a:fillRect/>
          </a:stretch>
        </p:blipFill>
        <p:spPr>
          <a:xfrm>
            <a:off x="12767375" y="4884625"/>
            <a:ext cx="4451525" cy="4893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10391800" y="47050"/>
            <a:ext cx="7905750" cy="6763893"/>
          </a:xfrm>
          <a:custGeom>
            <a:rect b="b" l="l" r="r" t="t"/>
            <a:pathLst>
              <a:path extrusionOk="0" h="5499100" w="635000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b="0" l="-66113" r="-7947" t="0"/>
            </a:stretch>
          </a:blipFill>
          <a:ln>
            <a:noFill/>
          </a:ln>
        </p:spPr>
      </p:sp>
      <p:sp>
        <p:nvSpPr>
          <p:cNvPr id="97" name="Google Shape;97;p2"/>
          <p:cNvSpPr txBox="1"/>
          <p:nvPr/>
        </p:nvSpPr>
        <p:spPr>
          <a:xfrm>
            <a:off x="347359" y="1609255"/>
            <a:ext cx="11109300" cy="168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100" u="none" cap="none" strike="noStrike">
                <a:solidFill>
                  <a:srgbClr val="1327DF"/>
                </a:solidFill>
                <a:latin typeface="Montserrat"/>
                <a:ea typeface="Montserrat"/>
                <a:cs typeface="Montserrat"/>
                <a:sym typeface="Montserrat"/>
              </a:rPr>
              <a:t>MEET YOUR INSTRUCTOR: </a:t>
            </a:r>
            <a:r>
              <a:rPr b="1" i="1" lang="en-US" sz="5100" u="none" cap="none" strike="noStrike">
                <a:solidFill>
                  <a:srgbClr val="1327DF"/>
                </a:solidFill>
                <a:latin typeface="Montserrat"/>
                <a:ea typeface="Montserrat"/>
                <a:cs typeface="Montserrat"/>
                <a:sym typeface="Montserrat"/>
              </a:rPr>
              <a:t>ALICE ANDERSON</a:t>
            </a:r>
            <a:endParaRPr i="1" sz="1000">
              <a:latin typeface="Montserrat"/>
              <a:ea typeface="Montserrat"/>
              <a:cs typeface="Montserrat"/>
              <a:sym typeface="Montserrat"/>
            </a:endParaRPr>
          </a:p>
        </p:txBody>
      </p:sp>
      <p:sp>
        <p:nvSpPr>
          <p:cNvPr id="98" name="Google Shape;98;p2"/>
          <p:cNvSpPr txBox="1"/>
          <p:nvPr/>
        </p:nvSpPr>
        <p:spPr>
          <a:xfrm>
            <a:off x="255250" y="3429000"/>
            <a:ext cx="11293500" cy="60693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i="0" lang="en-US" sz="2899" u="none" cap="none" strike="noStrike">
                <a:solidFill>
                  <a:srgbClr val="323A44"/>
                </a:solidFill>
                <a:latin typeface="Montserrat"/>
                <a:ea typeface="Montserrat"/>
                <a:cs typeface="Montserrat"/>
                <a:sym typeface="Montserrat"/>
              </a:rPr>
              <a:t>I hold certifications in Career Coaching that empower me to provide you with actionable insights and strategies for interview excellence. Throughout my career, I've had the privilege of assisting numerous individuals, just like you, in securing roles they are truly passionate about. </a:t>
            </a:r>
            <a:endParaRPr sz="2899">
              <a:solidFill>
                <a:srgbClr val="323A44"/>
              </a:solidFill>
              <a:latin typeface="Montserrat"/>
              <a:ea typeface="Montserrat"/>
              <a:cs typeface="Montserrat"/>
              <a:sym typeface="Montserrat"/>
            </a:endParaRPr>
          </a:p>
          <a:p>
            <a:pPr indent="0" lvl="0" marL="0" marR="0" rtl="0" algn="just">
              <a:lnSpc>
                <a:spcPct val="140013"/>
              </a:lnSpc>
              <a:spcBef>
                <a:spcPts val="0"/>
              </a:spcBef>
              <a:spcAft>
                <a:spcPts val="0"/>
              </a:spcAft>
              <a:buNone/>
            </a:pPr>
            <a:r>
              <a:t/>
            </a:r>
            <a:endParaRPr sz="2899">
              <a:solidFill>
                <a:srgbClr val="323A44"/>
              </a:solidFill>
              <a:latin typeface="Montserrat"/>
              <a:ea typeface="Montserrat"/>
              <a:cs typeface="Montserrat"/>
              <a:sym typeface="Montserrat"/>
            </a:endParaRPr>
          </a:p>
          <a:p>
            <a:pPr indent="0" lvl="0" marL="0" marR="0" rtl="0" algn="just">
              <a:lnSpc>
                <a:spcPct val="140013"/>
              </a:lnSpc>
              <a:spcBef>
                <a:spcPts val="0"/>
              </a:spcBef>
              <a:spcAft>
                <a:spcPts val="0"/>
              </a:spcAft>
              <a:buNone/>
            </a:pPr>
            <a:r>
              <a:rPr i="0" lang="en-US" sz="2899" u="none" cap="none" strike="noStrike">
                <a:solidFill>
                  <a:srgbClr val="323A44"/>
                </a:solidFill>
                <a:latin typeface="Montserrat"/>
                <a:ea typeface="Montserrat"/>
                <a:cs typeface="Montserrat"/>
                <a:sym typeface="Montserrat"/>
              </a:rPr>
              <a:t>Staying updated with industry trends and career developments is my mantra, so you can trust that you're learning the latest strategies.</a:t>
            </a:r>
            <a:endParaRPr>
              <a:latin typeface="Montserrat"/>
              <a:ea typeface="Montserrat"/>
              <a:cs typeface="Montserrat"/>
              <a:sym typeface="Montserrat"/>
            </a:endParaRPr>
          </a:p>
          <a:p>
            <a:pPr indent="0" lvl="0" marL="0" marR="0" rtl="0" algn="just">
              <a:lnSpc>
                <a:spcPct val="140013"/>
              </a:lnSpc>
              <a:spcBef>
                <a:spcPts val="0"/>
              </a:spcBef>
              <a:spcAft>
                <a:spcPts val="0"/>
              </a:spcAft>
              <a:buNone/>
            </a:pPr>
            <a:r>
              <a:t/>
            </a:r>
            <a:endParaRPr b="0" i="0" sz="2899" u="none" cap="none" strike="noStrike">
              <a:solidFill>
                <a:srgbClr val="323A44"/>
              </a:solidFill>
              <a:latin typeface="Arial"/>
              <a:ea typeface="Arial"/>
              <a:cs typeface="Arial"/>
              <a:sym typeface="Arial"/>
            </a:endParaRPr>
          </a:p>
        </p:txBody>
      </p:sp>
      <p:sp>
        <p:nvSpPr>
          <p:cNvPr id="99" name="Google Shape;99;p2"/>
          <p:cNvSpPr/>
          <p:nvPr/>
        </p:nvSpPr>
        <p:spPr>
          <a:xfrm rot="4079585">
            <a:off x="11908410" y="6712162"/>
            <a:ext cx="2950562" cy="3211921"/>
          </a:xfrm>
          <a:custGeom>
            <a:rect b="b" l="l" r="r" t="t"/>
            <a:pathLst>
              <a:path extrusionOk="0" h="2481580" w="227965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1327DF"/>
          </a:solidFill>
          <a:ln>
            <a:noFill/>
          </a:ln>
        </p:spPr>
      </p:sp>
      <p:sp>
        <p:nvSpPr>
          <p:cNvPr id="100" name="Google Shape;100;p2"/>
          <p:cNvSpPr/>
          <p:nvPr/>
        </p:nvSpPr>
        <p:spPr>
          <a:xfrm>
            <a:off x="573536" y="48508"/>
            <a:ext cx="980192" cy="9801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rot="4778856">
            <a:off x="11551130" y="2910635"/>
            <a:ext cx="6755146" cy="6048953"/>
          </a:xfrm>
          <a:custGeom>
            <a:rect b="b" l="l" r="r" t="t"/>
            <a:pathLst>
              <a:path extrusionOk="0" h="2481580" w="227965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1327DF"/>
          </a:solidFill>
          <a:ln>
            <a:noFill/>
          </a:ln>
        </p:spPr>
      </p:sp>
      <p:sp>
        <p:nvSpPr>
          <p:cNvPr id="106" name="Google Shape;106;p3"/>
          <p:cNvSpPr/>
          <p:nvPr/>
        </p:nvSpPr>
        <p:spPr>
          <a:xfrm>
            <a:off x="9564046" y="178813"/>
            <a:ext cx="3693874" cy="3693874"/>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250386" y="9115942"/>
            <a:ext cx="982186" cy="982186"/>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txBox="1"/>
          <p:nvPr/>
        </p:nvSpPr>
        <p:spPr>
          <a:xfrm>
            <a:off x="15932988" y="1196222"/>
            <a:ext cx="1402512"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FFFFFF"/>
                </a:solidFill>
                <a:latin typeface="Josefin Sans"/>
                <a:ea typeface="Josefin Sans"/>
                <a:cs typeface="Josefin Sans"/>
                <a:sym typeface="Josefin Sans"/>
              </a:rPr>
              <a:t>03</a:t>
            </a:r>
            <a:endParaRPr/>
          </a:p>
        </p:txBody>
      </p:sp>
      <p:sp>
        <p:nvSpPr>
          <p:cNvPr id="109" name="Google Shape;109;p3"/>
          <p:cNvSpPr txBox="1"/>
          <p:nvPr/>
        </p:nvSpPr>
        <p:spPr>
          <a:xfrm>
            <a:off x="771461" y="1705647"/>
            <a:ext cx="7601100" cy="1293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400" u="none" cap="none" strike="noStrike">
                <a:solidFill>
                  <a:srgbClr val="1327DF"/>
                </a:solidFill>
                <a:latin typeface="Montserrat"/>
                <a:ea typeface="Montserrat"/>
                <a:cs typeface="Montserrat"/>
                <a:sym typeface="Montserrat"/>
              </a:rPr>
              <a:t>WELCOME</a:t>
            </a:r>
            <a:endParaRPr>
              <a:latin typeface="Montserrat"/>
              <a:ea typeface="Montserrat"/>
              <a:cs typeface="Montserrat"/>
              <a:sym typeface="Montserrat"/>
            </a:endParaRPr>
          </a:p>
        </p:txBody>
      </p:sp>
      <p:sp>
        <p:nvSpPr>
          <p:cNvPr id="110" name="Google Shape;110;p3"/>
          <p:cNvSpPr txBox="1"/>
          <p:nvPr/>
        </p:nvSpPr>
        <p:spPr>
          <a:xfrm>
            <a:off x="1004525" y="3429000"/>
            <a:ext cx="8767200" cy="52566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i="0" lang="en-US" sz="2799" u="none" cap="none" strike="noStrike">
                <a:solidFill>
                  <a:srgbClr val="323A44"/>
                </a:solidFill>
                <a:latin typeface="Montserrat"/>
                <a:ea typeface="Montserrat"/>
                <a:cs typeface="Montserrat"/>
                <a:sym typeface="Montserrat"/>
              </a:rPr>
              <a:t>In this course, we're going to dive deep into the world of interviews. Job interviews can be nerve-wracking, but they're also an incredible opportunity for you to showcase your skills, personality, and potential. Whether you're just starting out in your career, aiming for a career transition, or looking to sharpen your interview skills, you're in the right place.</a:t>
            </a:r>
            <a:endParaRPr>
              <a:latin typeface="Montserrat"/>
              <a:ea typeface="Montserrat"/>
              <a:cs typeface="Montserrat"/>
              <a:sym typeface="Montserrat"/>
            </a:endParaRPr>
          </a:p>
          <a:p>
            <a:pPr indent="0" lvl="0" marL="0" marR="0" rtl="0" algn="l">
              <a:lnSpc>
                <a:spcPct val="140050"/>
              </a:lnSpc>
              <a:spcBef>
                <a:spcPts val="0"/>
              </a:spcBef>
              <a:spcAft>
                <a:spcPts val="0"/>
              </a:spcAft>
              <a:buNone/>
            </a:pPr>
            <a:r>
              <a:t/>
            </a:r>
            <a:endParaRPr b="0" i="0" sz="2799" u="none" cap="none" strike="noStrike">
              <a:solidFill>
                <a:srgbClr val="323A44"/>
              </a:solidFill>
              <a:latin typeface="Arial"/>
              <a:ea typeface="Arial"/>
              <a:cs typeface="Arial"/>
              <a:sym typeface="Arial"/>
            </a:endParaRPr>
          </a:p>
        </p:txBody>
      </p:sp>
      <p:sp>
        <p:nvSpPr>
          <p:cNvPr id="111" name="Google Shape;111;p3"/>
          <p:cNvSpPr txBox="1"/>
          <p:nvPr/>
        </p:nvSpPr>
        <p:spPr>
          <a:xfrm>
            <a:off x="799712" y="819032"/>
            <a:ext cx="4251300" cy="6774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400" u="none" cap="none" strike="noStrike">
                <a:solidFill>
                  <a:srgbClr val="051D40"/>
                </a:solidFill>
                <a:latin typeface="Montserrat"/>
                <a:ea typeface="Montserrat"/>
                <a:cs typeface="Montserrat"/>
                <a:sym typeface="Montserrat"/>
              </a:rPr>
              <a:t>Hi There....</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nvSpPr>
        <p:spPr>
          <a:xfrm>
            <a:off x="1542864" y="2760711"/>
            <a:ext cx="111093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1327DF"/>
                </a:solidFill>
                <a:latin typeface="Montserrat"/>
                <a:ea typeface="Montserrat"/>
                <a:cs typeface="Montserrat"/>
                <a:sym typeface="Montserrat"/>
              </a:rPr>
              <a:t>CONNECT WITH ME</a:t>
            </a:r>
            <a:r>
              <a:rPr b="1" i="0" lang="en-US" sz="7200" u="none" cap="none" strike="noStrike">
                <a:solidFill>
                  <a:srgbClr val="1327DF"/>
                </a:solidFill>
                <a:latin typeface="Rubik"/>
                <a:ea typeface="Rubik"/>
                <a:cs typeface="Rubik"/>
                <a:sym typeface="Rubik"/>
              </a:rPr>
              <a:t> </a:t>
            </a:r>
            <a:endParaRPr>
              <a:latin typeface="Rubik"/>
              <a:ea typeface="Rubik"/>
              <a:cs typeface="Rubik"/>
              <a:sym typeface="Rubik"/>
            </a:endParaRPr>
          </a:p>
        </p:txBody>
      </p:sp>
      <p:sp>
        <p:nvSpPr>
          <p:cNvPr id="117" name="Google Shape;117;p4"/>
          <p:cNvSpPr txBox="1"/>
          <p:nvPr/>
        </p:nvSpPr>
        <p:spPr>
          <a:xfrm>
            <a:off x="2443075" y="4745800"/>
            <a:ext cx="11997000" cy="52077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0" lang="en-US" sz="3599" u="none" cap="none" strike="noStrike">
                <a:solidFill>
                  <a:srgbClr val="323A44"/>
                </a:solidFill>
                <a:latin typeface="Montserrat"/>
                <a:ea typeface="Montserrat"/>
                <a:cs typeface="Montserrat"/>
                <a:sym typeface="Montserrat"/>
              </a:rPr>
              <a:t>Let's Connect:</a:t>
            </a:r>
            <a:endParaRPr>
              <a:latin typeface="Montserrat"/>
              <a:ea typeface="Montserrat"/>
              <a:cs typeface="Montserrat"/>
              <a:sym typeface="Montserrat"/>
            </a:endParaRPr>
          </a:p>
          <a:p>
            <a:pPr indent="0" lvl="0" marL="0" marR="0" rtl="0" algn="ctr">
              <a:lnSpc>
                <a:spcPct val="140011"/>
              </a:lnSpc>
              <a:spcBef>
                <a:spcPts val="0"/>
              </a:spcBef>
              <a:spcAft>
                <a:spcPts val="0"/>
              </a:spcAft>
              <a:buNone/>
            </a:pPr>
            <a:r>
              <a:rPr i="0" lang="en-US" sz="3599" u="none" cap="none" strike="noStrike">
                <a:solidFill>
                  <a:srgbClr val="323A44"/>
                </a:solidFill>
                <a:latin typeface="Montserrat"/>
                <a:ea typeface="Montserrat"/>
                <a:cs typeface="Montserrat"/>
                <a:sym typeface="Montserrat"/>
              </a:rPr>
              <a:t>Feel free to connect with me on LinkedIn to stay connected beyond the course. I share insights, tips, and opportunities that can benefit your career journey.</a:t>
            </a:r>
            <a:endParaRPr>
              <a:latin typeface="Montserrat"/>
              <a:ea typeface="Montserrat"/>
              <a:cs typeface="Montserrat"/>
              <a:sym typeface="Montserrat"/>
            </a:endParaRPr>
          </a:p>
          <a:p>
            <a:pPr indent="0" lvl="0" marL="0" marR="0" rtl="0" algn="l">
              <a:lnSpc>
                <a:spcPct val="140011"/>
              </a:lnSpc>
              <a:spcBef>
                <a:spcPts val="0"/>
              </a:spcBef>
              <a:spcAft>
                <a:spcPts val="0"/>
              </a:spcAft>
              <a:buNone/>
            </a:pPr>
            <a:r>
              <a:t/>
            </a:r>
            <a:endParaRPr b="0" i="0" sz="3599" u="none" cap="none" strike="noStrike">
              <a:solidFill>
                <a:srgbClr val="323A44"/>
              </a:solidFill>
              <a:latin typeface="Arial"/>
              <a:ea typeface="Arial"/>
              <a:cs typeface="Arial"/>
              <a:sym typeface="Arial"/>
            </a:endParaRPr>
          </a:p>
          <a:p>
            <a:pPr indent="0" lvl="0" marL="0" marR="0" rtl="0" algn="l">
              <a:lnSpc>
                <a:spcPct val="140011"/>
              </a:lnSpc>
              <a:spcBef>
                <a:spcPts val="0"/>
              </a:spcBef>
              <a:spcAft>
                <a:spcPts val="0"/>
              </a:spcAft>
              <a:buNone/>
            </a:pPr>
            <a:r>
              <a:t/>
            </a:r>
            <a:endParaRPr b="0" i="0" sz="3599" u="none" cap="none" strike="noStrike">
              <a:solidFill>
                <a:srgbClr val="323A44"/>
              </a:solidFill>
              <a:latin typeface="Arial"/>
              <a:ea typeface="Arial"/>
              <a:cs typeface="Arial"/>
              <a:sym typeface="Arial"/>
            </a:endParaRPr>
          </a:p>
        </p:txBody>
      </p:sp>
      <p:sp>
        <p:nvSpPr>
          <p:cNvPr id="118" name="Google Shape;118;p4"/>
          <p:cNvSpPr/>
          <p:nvPr/>
        </p:nvSpPr>
        <p:spPr>
          <a:xfrm rot="9336657">
            <a:off x="14401645" y="352935"/>
            <a:ext cx="2953555" cy="3215179"/>
          </a:xfrm>
          <a:custGeom>
            <a:rect b="b" l="l" r="r" t="t"/>
            <a:pathLst>
              <a:path extrusionOk="0" h="2481580" w="227965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1327DF"/>
          </a:solidFill>
          <a:ln>
            <a:noFill/>
          </a:ln>
        </p:spPr>
      </p:sp>
      <p:sp>
        <p:nvSpPr>
          <p:cNvPr id="119" name="Google Shape;119;p4"/>
          <p:cNvSpPr/>
          <p:nvPr/>
        </p:nvSpPr>
        <p:spPr>
          <a:xfrm>
            <a:off x="108577" y="7613181"/>
            <a:ext cx="2199243" cy="2199243"/>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6249289" y="8471785"/>
            <a:ext cx="1251859" cy="1251859"/>
          </a:xfrm>
          <a:custGeom>
            <a:rect b="b" l="l" r="r" t="t"/>
            <a:pathLst>
              <a:path extrusionOk="0" h="1251859" w="1251859">
                <a:moveTo>
                  <a:pt x="0" y="0"/>
                </a:moveTo>
                <a:lnTo>
                  <a:pt x="1251860" y="0"/>
                </a:lnTo>
                <a:lnTo>
                  <a:pt x="1251860" y="1251860"/>
                </a:lnTo>
                <a:lnTo>
                  <a:pt x="0" y="1251860"/>
                </a:lnTo>
                <a:lnTo>
                  <a:pt x="0" y="0"/>
                </a:lnTo>
                <a:close/>
              </a:path>
            </a:pathLst>
          </a:custGeom>
          <a:blipFill rotWithShape="1">
            <a:blip r:embed="rId3">
              <a:alphaModFix/>
            </a:blip>
            <a:stretch>
              <a:fillRect b="0" l="0" r="0" t="0"/>
            </a:stretch>
          </a:blipFill>
          <a:ln>
            <a:noFill/>
          </a:ln>
        </p:spPr>
      </p:sp>
      <p:sp>
        <p:nvSpPr>
          <p:cNvPr id="121" name="Google Shape;121;p4"/>
          <p:cNvSpPr txBox="1"/>
          <p:nvPr/>
        </p:nvSpPr>
        <p:spPr>
          <a:xfrm>
            <a:off x="7627300" y="8624463"/>
            <a:ext cx="1893600" cy="9465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2562" u="none" cap="none" strike="noStrike">
                <a:solidFill>
                  <a:srgbClr val="000000"/>
                </a:solidFill>
                <a:latin typeface="Montserrat"/>
                <a:ea typeface="Montserrat"/>
                <a:cs typeface="Montserrat"/>
                <a:sym typeface="Montserrat"/>
              </a:rPr>
              <a:t>/@alice-anderson</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p:nvPr/>
        </p:nvSpPr>
        <p:spPr>
          <a:xfrm>
            <a:off x="8924238" y="0"/>
            <a:ext cx="5064291" cy="10287000"/>
          </a:xfrm>
          <a:custGeom>
            <a:rect b="b" l="l" r="r" t="t"/>
            <a:pathLst>
              <a:path extrusionOk="0" h="10287000" w="5064291">
                <a:moveTo>
                  <a:pt x="0" y="0"/>
                </a:moveTo>
                <a:lnTo>
                  <a:pt x="5064291" y="0"/>
                </a:lnTo>
                <a:lnTo>
                  <a:pt x="5064291" y="10287000"/>
                </a:lnTo>
                <a:lnTo>
                  <a:pt x="0" y="10287000"/>
                </a:lnTo>
                <a:lnTo>
                  <a:pt x="0" y="0"/>
                </a:lnTo>
                <a:close/>
              </a:path>
            </a:pathLst>
          </a:custGeom>
          <a:blipFill rotWithShape="1">
            <a:blip r:embed="rId3">
              <a:alphaModFix/>
            </a:blip>
            <a:stretch>
              <a:fillRect b="0" l="-107288" r="-97394" t="0"/>
            </a:stretch>
          </a:blipFill>
          <a:ln>
            <a:noFill/>
          </a:ln>
        </p:spPr>
      </p:sp>
      <p:sp>
        <p:nvSpPr>
          <p:cNvPr id="127" name="Google Shape;127;p5"/>
          <p:cNvSpPr/>
          <p:nvPr/>
        </p:nvSpPr>
        <p:spPr>
          <a:xfrm rot="-1161540">
            <a:off x="312381" y="599045"/>
            <a:ext cx="1788036" cy="2189722"/>
          </a:xfrm>
          <a:custGeom>
            <a:rect b="b" l="l" r="r" t="t"/>
            <a:pathLst>
              <a:path extrusionOk="0" h="2481580" w="227965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1327DF"/>
          </a:solidFill>
          <a:ln>
            <a:noFill/>
          </a:ln>
        </p:spPr>
      </p:sp>
      <p:sp>
        <p:nvSpPr>
          <p:cNvPr id="128" name="Google Shape;128;p5"/>
          <p:cNvSpPr/>
          <p:nvPr/>
        </p:nvSpPr>
        <p:spPr>
          <a:xfrm>
            <a:off x="6356975" y="8790743"/>
            <a:ext cx="914249" cy="9142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4788941" y="2449831"/>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14587805" y="1992697"/>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14788941" y="4806033"/>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14587805" y="4806033"/>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14788941" y="7162236"/>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14587805" y="7162236"/>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15293613" y="2828486"/>
            <a:ext cx="812840" cy="812840"/>
          </a:xfrm>
          <a:custGeom>
            <a:rect b="b" l="l" r="r" t="t"/>
            <a:pathLst>
              <a:path extrusionOk="0" h="812840" w="812840">
                <a:moveTo>
                  <a:pt x="0" y="0"/>
                </a:moveTo>
                <a:lnTo>
                  <a:pt x="812841" y="0"/>
                </a:lnTo>
                <a:lnTo>
                  <a:pt x="812841" y="812840"/>
                </a:lnTo>
                <a:lnTo>
                  <a:pt x="0" y="812840"/>
                </a:lnTo>
                <a:lnTo>
                  <a:pt x="0" y="0"/>
                </a:lnTo>
                <a:close/>
              </a:path>
            </a:pathLst>
          </a:custGeom>
          <a:blipFill rotWithShape="1">
            <a:blip r:embed="rId4">
              <a:alphaModFix/>
            </a:blip>
            <a:stretch>
              <a:fillRect b="0" l="0" r="0" t="0"/>
            </a:stretch>
          </a:blipFill>
          <a:ln>
            <a:noFill/>
          </a:ln>
        </p:spPr>
      </p:sp>
      <p:sp>
        <p:nvSpPr>
          <p:cNvPr id="136" name="Google Shape;136;p5"/>
          <p:cNvSpPr/>
          <p:nvPr/>
        </p:nvSpPr>
        <p:spPr>
          <a:xfrm>
            <a:off x="15284088" y="5180079"/>
            <a:ext cx="751930" cy="804595"/>
          </a:xfrm>
          <a:custGeom>
            <a:rect b="b" l="l" r="r" t="t"/>
            <a:pathLst>
              <a:path extrusionOk="0" h="804595" w="751930">
                <a:moveTo>
                  <a:pt x="0" y="0"/>
                </a:moveTo>
                <a:lnTo>
                  <a:pt x="751931" y="0"/>
                </a:lnTo>
                <a:lnTo>
                  <a:pt x="751931" y="804595"/>
                </a:lnTo>
                <a:lnTo>
                  <a:pt x="0" y="804595"/>
                </a:lnTo>
                <a:lnTo>
                  <a:pt x="0" y="0"/>
                </a:lnTo>
                <a:close/>
              </a:path>
            </a:pathLst>
          </a:custGeom>
          <a:blipFill rotWithShape="1">
            <a:blip r:embed="rId5">
              <a:alphaModFix/>
            </a:blip>
            <a:stretch>
              <a:fillRect b="0" l="0" r="0" t="0"/>
            </a:stretch>
          </a:blipFill>
          <a:ln>
            <a:noFill/>
          </a:ln>
        </p:spPr>
      </p:sp>
      <p:sp>
        <p:nvSpPr>
          <p:cNvPr id="137" name="Google Shape;137;p5"/>
          <p:cNvSpPr txBox="1"/>
          <p:nvPr/>
        </p:nvSpPr>
        <p:spPr>
          <a:xfrm>
            <a:off x="1379825" y="4808239"/>
            <a:ext cx="6006900" cy="3120900"/>
          </a:xfrm>
          <a:prstGeom prst="rect">
            <a:avLst/>
          </a:prstGeom>
          <a:noFill/>
          <a:ln>
            <a:noFill/>
          </a:ln>
        </p:spPr>
        <p:txBody>
          <a:bodyPr anchorCtr="0" anchor="t" bIns="0" lIns="0" spcFirstLastPara="1" rIns="0" wrap="square" tIns="0">
            <a:spAutoFit/>
          </a:bodyPr>
          <a:lstStyle/>
          <a:p>
            <a:pPr indent="-421003" lvl="1" marL="842005" marR="0" rtl="0" algn="l">
              <a:lnSpc>
                <a:spcPct val="140010"/>
              </a:lnSpc>
              <a:spcBef>
                <a:spcPts val="0"/>
              </a:spcBef>
              <a:spcAft>
                <a:spcPts val="0"/>
              </a:spcAft>
              <a:buClr>
                <a:srgbClr val="323A44"/>
              </a:buClr>
              <a:buSzPts val="3899"/>
              <a:buFont typeface="Montserrat"/>
              <a:buChar char="•"/>
            </a:pPr>
            <a:r>
              <a:rPr i="0" lang="en-US" sz="3899" u="none" cap="none" strike="noStrike">
                <a:solidFill>
                  <a:srgbClr val="323A44"/>
                </a:solidFill>
                <a:latin typeface="Montserrat"/>
                <a:ea typeface="Montserrat"/>
                <a:cs typeface="Montserrat"/>
                <a:sym typeface="Montserrat"/>
              </a:rPr>
              <a:t>Practical Strategies</a:t>
            </a:r>
            <a:endParaRPr>
              <a:latin typeface="Montserrat"/>
              <a:ea typeface="Montserrat"/>
              <a:cs typeface="Montserrat"/>
              <a:sym typeface="Montserrat"/>
            </a:endParaRPr>
          </a:p>
          <a:p>
            <a:pPr indent="-421003" lvl="1" marL="842005" marR="0" rtl="0" algn="l">
              <a:lnSpc>
                <a:spcPct val="140010"/>
              </a:lnSpc>
              <a:spcBef>
                <a:spcPts val="0"/>
              </a:spcBef>
              <a:spcAft>
                <a:spcPts val="0"/>
              </a:spcAft>
              <a:buClr>
                <a:srgbClr val="323A44"/>
              </a:buClr>
              <a:buSzPts val="3899"/>
              <a:buFont typeface="Montserrat"/>
              <a:buChar char="•"/>
            </a:pPr>
            <a:r>
              <a:rPr i="0" lang="en-US" sz="3899" u="none" cap="none" strike="noStrike">
                <a:solidFill>
                  <a:srgbClr val="323A44"/>
                </a:solidFill>
                <a:latin typeface="Montserrat"/>
                <a:ea typeface="Montserrat"/>
                <a:cs typeface="Montserrat"/>
                <a:sym typeface="Montserrat"/>
              </a:rPr>
              <a:t>Boosting confidence</a:t>
            </a:r>
            <a:endParaRPr>
              <a:latin typeface="Montserrat"/>
              <a:ea typeface="Montserrat"/>
              <a:cs typeface="Montserrat"/>
              <a:sym typeface="Montserrat"/>
            </a:endParaRPr>
          </a:p>
          <a:p>
            <a:pPr indent="-421003" lvl="1" marL="842005" marR="0" rtl="0" algn="l">
              <a:lnSpc>
                <a:spcPct val="140010"/>
              </a:lnSpc>
              <a:spcBef>
                <a:spcPts val="0"/>
              </a:spcBef>
              <a:spcAft>
                <a:spcPts val="0"/>
              </a:spcAft>
              <a:buClr>
                <a:srgbClr val="323A44"/>
              </a:buClr>
              <a:buSzPts val="3899"/>
              <a:buFont typeface="Montserrat"/>
              <a:buChar char="•"/>
            </a:pPr>
            <a:r>
              <a:rPr i="0" lang="en-US" sz="3899" u="none" cap="none" strike="noStrike">
                <a:solidFill>
                  <a:srgbClr val="323A44"/>
                </a:solidFill>
                <a:latin typeface="Montserrat"/>
                <a:ea typeface="Montserrat"/>
                <a:cs typeface="Montserrat"/>
                <a:sym typeface="Montserrat"/>
              </a:rPr>
              <a:t>Tailored Approach</a:t>
            </a:r>
            <a:endParaRPr>
              <a:latin typeface="Montserrat"/>
              <a:ea typeface="Montserrat"/>
              <a:cs typeface="Montserrat"/>
              <a:sym typeface="Montserrat"/>
            </a:endParaRPr>
          </a:p>
          <a:p>
            <a:pPr indent="-421003" lvl="1" marL="842005" marR="0" rtl="0" algn="l">
              <a:lnSpc>
                <a:spcPct val="140010"/>
              </a:lnSpc>
              <a:spcBef>
                <a:spcPts val="0"/>
              </a:spcBef>
              <a:spcAft>
                <a:spcPts val="0"/>
              </a:spcAft>
              <a:buClr>
                <a:srgbClr val="323A44"/>
              </a:buClr>
              <a:buSzPts val="3899"/>
              <a:buFont typeface="Montserrat"/>
              <a:buChar char="•"/>
            </a:pPr>
            <a:r>
              <a:rPr i="0" lang="en-US" sz="3899" u="none" cap="none" strike="noStrike">
                <a:solidFill>
                  <a:srgbClr val="323A44"/>
                </a:solidFill>
                <a:latin typeface="Montserrat"/>
                <a:ea typeface="Montserrat"/>
                <a:cs typeface="Montserrat"/>
                <a:sym typeface="Montserrat"/>
              </a:rPr>
              <a:t>Interactive learning </a:t>
            </a:r>
            <a:endParaRPr>
              <a:latin typeface="Montserrat"/>
              <a:ea typeface="Montserrat"/>
              <a:cs typeface="Montserrat"/>
              <a:sym typeface="Montserrat"/>
            </a:endParaRPr>
          </a:p>
        </p:txBody>
      </p:sp>
      <p:sp>
        <p:nvSpPr>
          <p:cNvPr id="138" name="Google Shape;138;p5"/>
          <p:cNvSpPr/>
          <p:nvPr/>
        </p:nvSpPr>
        <p:spPr>
          <a:xfrm>
            <a:off x="15353536" y="7523540"/>
            <a:ext cx="632084" cy="879422"/>
          </a:xfrm>
          <a:custGeom>
            <a:rect b="b" l="l" r="r" t="t"/>
            <a:pathLst>
              <a:path extrusionOk="0" h="879422" w="632084">
                <a:moveTo>
                  <a:pt x="0" y="0"/>
                </a:moveTo>
                <a:lnTo>
                  <a:pt x="632085" y="0"/>
                </a:lnTo>
                <a:lnTo>
                  <a:pt x="632085" y="879422"/>
                </a:lnTo>
                <a:lnTo>
                  <a:pt x="0" y="879422"/>
                </a:lnTo>
                <a:lnTo>
                  <a:pt x="0" y="0"/>
                </a:lnTo>
                <a:close/>
              </a:path>
            </a:pathLst>
          </a:custGeom>
          <a:blipFill rotWithShape="1">
            <a:blip r:embed="rId6">
              <a:alphaModFix/>
            </a:blip>
            <a:stretch>
              <a:fillRect b="0" l="0" r="0" t="0"/>
            </a:stretch>
          </a:blipFill>
          <a:ln>
            <a:noFill/>
          </a:ln>
        </p:spPr>
      </p:sp>
      <p:sp>
        <p:nvSpPr>
          <p:cNvPr id="139" name="Google Shape;139;p5"/>
          <p:cNvSpPr txBox="1"/>
          <p:nvPr/>
        </p:nvSpPr>
        <p:spPr>
          <a:xfrm>
            <a:off x="642725" y="3023225"/>
            <a:ext cx="74811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6000" u="none" cap="none" strike="noStrike">
                <a:solidFill>
                  <a:srgbClr val="1327DF"/>
                </a:solidFill>
                <a:latin typeface="Montserrat"/>
                <a:ea typeface="Montserrat"/>
                <a:cs typeface="Montserrat"/>
                <a:sym typeface="Montserrat"/>
              </a:rPr>
              <a:t>WHAT TO</a:t>
            </a:r>
            <a:r>
              <a:rPr b="1" lang="en-US" sz="6000">
                <a:solidFill>
                  <a:srgbClr val="1327DF"/>
                </a:solidFill>
                <a:latin typeface="Montserrat"/>
                <a:ea typeface="Montserrat"/>
                <a:cs typeface="Montserrat"/>
                <a:sym typeface="Montserrat"/>
              </a:rPr>
              <a:t> </a:t>
            </a:r>
            <a:r>
              <a:rPr b="1" i="0" lang="en-US" sz="6000" u="none" cap="none" strike="noStrike">
                <a:solidFill>
                  <a:srgbClr val="1327DF"/>
                </a:solidFill>
                <a:latin typeface="Montserrat"/>
                <a:ea typeface="Montserrat"/>
                <a:cs typeface="Montserrat"/>
                <a:sym typeface="Montserrat"/>
              </a:rPr>
              <a:t>EXPECT</a:t>
            </a:r>
            <a:endParaRPr sz="200">
              <a:latin typeface="Montserrat"/>
              <a:ea typeface="Montserrat"/>
              <a:cs typeface="Montserrat"/>
              <a:sym typeface="Montserrat"/>
            </a:endParaRPr>
          </a:p>
        </p:txBody>
      </p:sp>
      <p:sp>
        <p:nvSpPr>
          <p:cNvPr id="140" name="Google Shape;140;p5"/>
          <p:cNvSpPr txBox="1"/>
          <p:nvPr/>
        </p:nvSpPr>
        <p:spPr>
          <a:xfrm>
            <a:off x="15932988" y="1196222"/>
            <a:ext cx="1402512"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FFFFFF"/>
                </a:solidFill>
                <a:latin typeface="Josefin Sans"/>
                <a:ea typeface="Josefin Sans"/>
                <a:cs typeface="Josefin Sans"/>
                <a:sym typeface="Josefin Sans"/>
              </a:rPr>
              <a:t>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3166083" y="1014928"/>
            <a:ext cx="119559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1327DF"/>
                </a:solidFill>
                <a:latin typeface="Montserrat"/>
                <a:ea typeface="Montserrat"/>
                <a:cs typeface="Montserrat"/>
                <a:sym typeface="Montserrat"/>
              </a:rPr>
              <a:t>COURSE GOALS </a:t>
            </a:r>
            <a:endParaRPr>
              <a:latin typeface="Montserrat"/>
              <a:ea typeface="Montserrat"/>
              <a:cs typeface="Montserrat"/>
              <a:sym typeface="Montserrat"/>
            </a:endParaRPr>
          </a:p>
        </p:txBody>
      </p:sp>
      <p:sp>
        <p:nvSpPr>
          <p:cNvPr id="146" name="Google Shape;146;p6"/>
          <p:cNvSpPr txBox="1"/>
          <p:nvPr/>
        </p:nvSpPr>
        <p:spPr>
          <a:xfrm>
            <a:off x="16747263" y="1169097"/>
            <a:ext cx="14025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FFFFFF"/>
                </a:solidFill>
                <a:latin typeface="Josefin Sans"/>
                <a:ea typeface="Josefin Sans"/>
                <a:cs typeface="Josefin Sans"/>
                <a:sym typeface="Josefin Sans"/>
              </a:rPr>
              <a:t>06</a:t>
            </a:r>
            <a:endParaRPr/>
          </a:p>
        </p:txBody>
      </p:sp>
      <p:sp>
        <p:nvSpPr>
          <p:cNvPr id="147" name="Google Shape;147;p6"/>
          <p:cNvSpPr txBox="1"/>
          <p:nvPr/>
        </p:nvSpPr>
        <p:spPr>
          <a:xfrm>
            <a:off x="4825375" y="3176276"/>
            <a:ext cx="5016300" cy="2844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800" u="none" cap="none" strike="noStrike">
                <a:solidFill>
                  <a:srgbClr val="323A44"/>
                </a:solidFill>
                <a:latin typeface="Montserrat"/>
                <a:ea typeface="Montserrat"/>
                <a:cs typeface="Montserrat"/>
                <a:sym typeface="Montserrat"/>
              </a:rPr>
              <a:t>Master the art of interview preparation, from researching companies to crafting compelling responses.</a:t>
            </a:r>
            <a:endParaRPr>
              <a:latin typeface="Montserrat"/>
              <a:ea typeface="Montserrat"/>
              <a:cs typeface="Montserrat"/>
              <a:sym typeface="Montserrat"/>
            </a:endParaRPr>
          </a:p>
        </p:txBody>
      </p:sp>
      <p:sp>
        <p:nvSpPr>
          <p:cNvPr id="148" name="Google Shape;148;p6"/>
          <p:cNvSpPr txBox="1"/>
          <p:nvPr/>
        </p:nvSpPr>
        <p:spPr>
          <a:xfrm>
            <a:off x="8445124" y="6130849"/>
            <a:ext cx="5886300" cy="103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800" u="none" cap="none" strike="noStrike">
                <a:solidFill>
                  <a:srgbClr val="323A44"/>
                </a:solidFill>
                <a:latin typeface="Montserrat"/>
                <a:ea typeface="Montserrat"/>
                <a:cs typeface="Montserrat"/>
                <a:sym typeface="Montserrat"/>
              </a:rPr>
              <a:t>Develop self-assuredness in various interview scenarios.</a:t>
            </a:r>
            <a:endParaRPr>
              <a:latin typeface="Montserrat"/>
              <a:ea typeface="Montserrat"/>
              <a:cs typeface="Montserrat"/>
              <a:sym typeface="Montserrat"/>
            </a:endParaRPr>
          </a:p>
        </p:txBody>
      </p:sp>
      <p:sp>
        <p:nvSpPr>
          <p:cNvPr id="149" name="Google Shape;149;p6"/>
          <p:cNvSpPr txBox="1"/>
          <p:nvPr/>
        </p:nvSpPr>
        <p:spPr>
          <a:xfrm>
            <a:off x="11386082" y="8064240"/>
            <a:ext cx="5016300" cy="224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800" u="none" cap="none" strike="noStrike">
                <a:solidFill>
                  <a:srgbClr val="323A44"/>
                </a:solidFill>
                <a:latin typeface="Montserrat"/>
                <a:ea typeface="Montserrat"/>
                <a:cs typeface="Montserrat"/>
                <a:sym typeface="Montserrat"/>
              </a:rPr>
              <a:t>Skillfully address challenging interview questions.</a:t>
            </a:r>
            <a:endParaRPr>
              <a:latin typeface="Montserrat"/>
              <a:ea typeface="Montserrat"/>
              <a:cs typeface="Montserrat"/>
              <a:sym typeface="Montserrat"/>
            </a:endParaRPr>
          </a:p>
          <a:p>
            <a:pPr indent="0" lvl="0" marL="0" marR="0" rtl="0" algn="l">
              <a:lnSpc>
                <a:spcPct val="139964"/>
              </a:lnSpc>
              <a:spcBef>
                <a:spcPts val="0"/>
              </a:spcBef>
              <a:spcAft>
                <a:spcPts val="0"/>
              </a:spcAft>
              <a:buNone/>
            </a:pPr>
            <a:r>
              <a:t/>
            </a:r>
            <a:endParaRPr b="0" i="0" sz="2800" u="none" cap="none" strike="noStrike">
              <a:solidFill>
                <a:srgbClr val="323A44"/>
              </a:solidFill>
              <a:latin typeface="Arial"/>
              <a:ea typeface="Arial"/>
              <a:cs typeface="Arial"/>
              <a:sym typeface="Arial"/>
            </a:endParaRPr>
          </a:p>
        </p:txBody>
      </p:sp>
      <p:sp>
        <p:nvSpPr>
          <p:cNvPr id="150" name="Google Shape;150;p6"/>
          <p:cNvSpPr/>
          <p:nvPr/>
        </p:nvSpPr>
        <p:spPr>
          <a:xfrm>
            <a:off x="2990320" y="2687919"/>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2673424" y="2863998"/>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6538860" y="5614087"/>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6221964" y="5871108"/>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9547201" y="7669100"/>
            <a:ext cx="1589200" cy="15892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9207756" y="7853214"/>
            <a:ext cx="633792" cy="63379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txBox="1"/>
          <p:nvPr/>
        </p:nvSpPr>
        <p:spPr>
          <a:xfrm>
            <a:off x="3083664" y="3118880"/>
            <a:ext cx="1402512"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FFFFFF"/>
                </a:solidFill>
                <a:latin typeface="Josefin Sans"/>
                <a:ea typeface="Josefin Sans"/>
                <a:cs typeface="Josefin Sans"/>
                <a:sym typeface="Josefin Sans"/>
              </a:rPr>
              <a:t>M</a:t>
            </a:r>
            <a:endParaRPr/>
          </a:p>
        </p:txBody>
      </p:sp>
      <p:sp>
        <p:nvSpPr>
          <p:cNvPr id="157" name="Google Shape;157;p6"/>
          <p:cNvSpPr txBox="1"/>
          <p:nvPr/>
        </p:nvSpPr>
        <p:spPr>
          <a:xfrm>
            <a:off x="6632204" y="6011812"/>
            <a:ext cx="1402500" cy="698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FFFFFF"/>
                </a:solidFill>
                <a:latin typeface="Josefin Sans"/>
                <a:ea typeface="Josefin Sans"/>
                <a:cs typeface="Josefin Sans"/>
                <a:sym typeface="Josefin Sans"/>
              </a:rPr>
              <a:t>D</a:t>
            </a:r>
            <a:endParaRPr/>
          </a:p>
        </p:txBody>
      </p:sp>
      <p:sp>
        <p:nvSpPr>
          <p:cNvPr id="158" name="Google Shape;158;p6"/>
          <p:cNvSpPr txBox="1"/>
          <p:nvPr/>
        </p:nvSpPr>
        <p:spPr>
          <a:xfrm>
            <a:off x="9547201" y="8074860"/>
            <a:ext cx="1589200" cy="77879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532" u="none" cap="none" strike="noStrike">
                <a:solidFill>
                  <a:srgbClr val="FFFFFF"/>
                </a:solidFill>
                <a:latin typeface="Josefin Sans"/>
                <a:ea typeface="Josefin Sans"/>
                <a:cs typeface="Josefin Sans"/>
                <a:sym typeface="Josefin Sans"/>
              </a:rPr>
              <a:t>S</a:t>
            </a:r>
            <a:endParaRPr/>
          </a:p>
        </p:txBody>
      </p:sp>
      <p:sp>
        <p:nvSpPr>
          <p:cNvPr id="159" name="Google Shape;159;p6"/>
          <p:cNvSpPr/>
          <p:nvPr/>
        </p:nvSpPr>
        <p:spPr>
          <a:xfrm>
            <a:off x="15382286" y="9889224"/>
            <a:ext cx="795552" cy="795552"/>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p:nvPr/>
        </p:nvSpPr>
        <p:spPr>
          <a:xfrm>
            <a:off x="-9223879" y="-6428960"/>
            <a:ext cx="19186301" cy="16616239"/>
          </a:xfrm>
          <a:custGeom>
            <a:rect b="b" l="l" r="r" t="t"/>
            <a:pathLst>
              <a:path extrusionOk="0" h="5396230" w="6230874">
                <a:moveTo>
                  <a:pt x="3115437" y="0"/>
                </a:moveTo>
                <a:lnTo>
                  <a:pt x="0" y="5396230"/>
                </a:lnTo>
                <a:lnTo>
                  <a:pt x="6230874" y="5396230"/>
                </a:lnTo>
                <a:close/>
              </a:path>
            </a:pathLst>
          </a:custGeom>
          <a:blipFill rotWithShape="1">
            <a:blip r:embed="rId3">
              <a:alphaModFix/>
            </a:blip>
            <a:stretch>
              <a:fillRect b="0" l="-14931" r="-14930" t="0"/>
            </a:stretch>
          </a:blipFill>
          <a:ln>
            <a:noFill/>
          </a:ln>
        </p:spPr>
      </p:sp>
      <p:sp>
        <p:nvSpPr>
          <p:cNvPr id="165" name="Google Shape;165;p8"/>
          <p:cNvSpPr/>
          <p:nvPr/>
        </p:nvSpPr>
        <p:spPr>
          <a:xfrm>
            <a:off x="4029627" y="8655144"/>
            <a:ext cx="8140779" cy="1669618"/>
          </a:xfrm>
          <a:custGeom>
            <a:rect b="b" l="l" r="r" t="t"/>
            <a:pathLst>
              <a:path extrusionOk="0" h="564784" w="2753795">
                <a:moveTo>
                  <a:pt x="0" y="0"/>
                </a:moveTo>
                <a:lnTo>
                  <a:pt x="2753795" y="0"/>
                </a:lnTo>
                <a:lnTo>
                  <a:pt x="2753795" y="564784"/>
                </a:lnTo>
                <a:lnTo>
                  <a:pt x="0" y="564784"/>
                </a:lnTo>
                <a:lnTo>
                  <a:pt x="0" y="0"/>
                </a:lnTo>
              </a:path>
            </a:pathLst>
          </a:custGeom>
          <a:solidFill>
            <a:srgbClr val="1327DF"/>
          </a:solidFill>
          <a:ln>
            <a:noFill/>
          </a:ln>
        </p:spPr>
      </p:sp>
      <p:sp>
        <p:nvSpPr>
          <p:cNvPr id="166" name="Google Shape;166;p8"/>
          <p:cNvSpPr/>
          <p:nvPr/>
        </p:nvSpPr>
        <p:spPr>
          <a:xfrm>
            <a:off x="16634188" y="169838"/>
            <a:ext cx="1454828" cy="1454828"/>
          </a:xfrm>
          <a:custGeom>
            <a:rect b="b" l="l" r="r" t="t"/>
            <a:pathLst>
              <a:path extrusionOk="0" h="1454828" w="1454828">
                <a:moveTo>
                  <a:pt x="0" y="0"/>
                </a:moveTo>
                <a:lnTo>
                  <a:pt x="1454828" y="0"/>
                </a:lnTo>
                <a:lnTo>
                  <a:pt x="1454828" y="1454828"/>
                </a:lnTo>
                <a:lnTo>
                  <a:pt x="0" y="1454828"/>
                </a:lnTo>
                <a:lnTo>
                  <a:pt x="0" y="0"/>
                </a:lnTo>
                <a:close/>
              </a:path>
            </a:pathLst>
          </a:custGeom>
          <a:blipFill rotWithShape="1">
            <a:blip r:embed="rId4">
              <a:alphaModFix/>
            </a:blip>
            <a:stretch>
              <a:fillRect b="0" l="0" r="0" t="0"/>
            </a:stretch>
          </a:blipFill>
          <a:ln>
            <a:noFill/>
          </a:ln>
        </p:spPr>
      </p:sp>
      <p:sp>
        <p:nvSpPr>
          <p:cNvPr id="167" name="Google Shape;167;p8"/>
          <p:cNvSpPr/>
          <p:nvPr/>
        </p:nvSpPr>
        <p:spPr>
          <a:xfrm>
            <a:off x="6195009" y="8856536"/>
            <a:ext cx="1271601" cy="1266833"/>
          </a:xfrm>
          <a:custGeom>
            <a:rect b="b" l="l" r="r" t="t"/>
            <a:pathLst>
              <a:path extrusionOk="0" h="1266833" w="1271601">
                <a:moveTo>
                  <a:pt x="0" y="0"/>
                </a:moveTo>
                <a:lnTo>
                  <a:pt x="1271601" y="0"/>
                </a:lnTo>
                <a:lnTo>
                  <a:pt x="1271601" y="1266833"/>
                </a:lnTo>
                <a:lnTo>
                  <a:pt x="0" y="1266833"/>
                </a:lnTo>
                <a:lnTo>
                  <a:pt x="0" y="0"/>
                </a:lnTo>
                <a:close/>
              </a:path>
            </a:pathLst>
          </a:custGeom>
          <a:blipFill rotWithShape="1">
            <a:blip r:embed="rId5">
              <a:alphaModFix/>
            </a:blip>
            <a:stretch>
              <a:fillRect b="0" l="0" r="0" t="0"/>
            </a:stretch>
          </a:blipFill>
          <a:ln>
            <a:noFill/>
          </a:ln>
        </p:spPr>
      </p:sp>
      <p:sp>
        <p:nvSpPr>
          <p:cNvPr id="168" name="Google Shape;168;p8"/>
          <p:cNvSpPr txBox="1"/>
          <p:nvPr/>
        </p:nvSpPr>
        <p:spPr>
          <a:xfrm>
            <a:off x="8691002" y="1774385"/>
            <a:ext cx="67308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1327DF"/>
                </a:solidFill>
                <a:latin typeface="Montserrat"/>
                <a:ea typeface="Montserrat"/>
                <a:cs typeface="Montserrat"/>
                <a:sym typeface="Montserrat"/>
              </a:rPr>
              <a:t>COURSE STRUCTURE</a:t>
            </a:r>
            <a:endParaRPr sz="1200">
              <a:latin typeface="Montserrat"/>
              <a:ea typeface="Montserrat"/>
              <a:cs typeface="Montserrat"/>
              <a:sym typeface="Montserrat"/>
            </a:endParaRPr>
          </a:p>
        </p:txBody>
      </p:sp>
      <p:sp>
        <p:nvSpPr>
          <p:cNvPr id="169" name="Google Shape;169;p8"/>
          <p:cNvSpPr txBox="1"/>
          <p:nvPr/>
        </p:nvSpPr>
        <p:spPr>
          <a:xfrm>
            <a:off x="9158500" y="3120825"/>
            <a:ext cx="8474100" cy="5859900"/>
          </a:xfrm>
          <a:prstGeom prst="rect">
            <a:avLst/>
          </a:prstGeom>
          <a:noFill/>
          <a:ln>
            <a:noFill/>
          </a:ln>
        </p:spPr>
        <p:txBody>
          <a:bodyPr anchorCtr="0" anchor="t" bIns="0" lIns="0" spcFirstLastPara="1" rIns="0" wrap="square" tIns="0">
            <a:spAutoFit/>
          </a:bodyPr>
          <a:lstStyle/>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Introduction to the art of interview preparation.</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Understanding the significance of research and alignment with company values.</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Crafting a tailored resume and cover letter.</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Developing a personalized interview strategy based on the 5 Ps of preparation.</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Constructing an impactful elevator pitch to make a memorable first impression.</a:t>
            </a:r>
            <a:endParaRPr>
              <a:latin typeface="Montserrat"/>
              <a:ea typeface="Montserrat"/>
              <a:cs typeface="Montserrat"/>
              <a:sym typeface="Montserrat"/>
            </a:endParaRPr>
          </a:p>
          <a:p>
            <a:pPr indent="0" lvl="0" marL="0" marR="0" rtl="0" algn="l">
              <a:lnSpc>
                <a:spcPct val="140014"/>
              </a:lnSpc>
              <a:spcBef>
                <a:spcPts val="0"/>
              </a:spcBef>
              <a:spcAft>
                <a:spcPts val="0"/>
              </a:spcAft>
              <a:buNone/>
            </a:pPr>
            <a:r>
              <a:t/>
            </a:r>
            <a:endParaRPr b="0" i="0" sz="2799" u="none" cap="none" strike="noStrike">
              <a:solidFill>
                <a:srgbClr val="323A44"/>
              </a:solidFill>
              <a:latin typeface="Arial"/>
              <a:ea typeface="Arial"/>
              <a:cs typeface="Arial"/>
              <a:sym typeface="Arial"/>
            </a:endParaRPr>
          </a:p>
        </p:txBody>
      </p:sp>
      <p:sp>
        <p:nvSpPr>
          <p:cNvPr id="170" name="Google Shape;170;p8"/>
          <p:cNvSpPr txBox="1"/>
          <p:nvPr/>
        </p:nvSpPr>
        <p:spPr>
          <a:xfrm>
            <a:off x="7760220" y="9230550"/>
            <a:ext cx="3913200" cy="7233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i="0" lang="en-US" sz="4699" u="none" cap="none" strike="noStrike">
                <a:solidFill>
                  <a:srgbClr val="FFFFFF"/>
                </a:solidFill>
                <a:latin typeface="Montserrat"/>
                <a:ea typeface="Montserrat"/>
                <a:cs typeface="Montserrat"/>
                <a:sym typeface="Montserrat"/>
              </a:rPr>
              <a:t>MODUL</a:t>
            </a:r>
            <a:r>
              <a:rPr lang="en-US" sz="4699">
                <a:solidFill>
                  <a:srgbClr val="FFFFFF"/>
                </a:solidFill>
                <a:latin typeface="Montserrat"/>
                <a:ea typeface="Montserrat"/>
                <a:cs typeface="Montserrat"/>
                <a:sym typeface="Montserrat"/>
              </a:rPr>
              <a:t>E </a:t>
            </a:r>
            <a:r>
              <a:rPr i="0" lang="en-US" sz="4699" u="none" cap="none" strike="noStrike">
                <a:solidFill>
                  <a:srgbClr val="FFFFFF"/>
                </a:solidFill>
                <a:latin typeface="Montserrat"/>
                <a:ea typeface="Montserrat"/>
                <a:cs typeface="Montserrat"/>
                <a:sym typeface="Montserrat"/>
              </a:rPr>
              <a:t>1</a:t>
            </a:r>
            <a:endParaRPr>
              <a:latin typeface="Montserrat"/>
              <a:ea typeface="Montserrat"/>
              <a:cs typeface="Montserrat"/>
              <a:sym typeface="Montserrat"/>
            </a:endParaRPr>
          </a:p>
        </p:txBody>
      </p:sp>
      <p:sp>
        <p:nvSpPr>
          <p:cNvPr id="171" name="Google Shape;171;p8"/>
          <p:cNvSpPr/>
          <p:nvPr/>
        </p:nvSpPr>
        <p:spPr>
          <a:xfrm flipH="1">
            <a:off x="15788428" y="9236100"/>
            <a:ext cx="516715" cy="794290"/>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p:nvPr/>
        </p:nvSpPr>
        <p:spPr>
          <a:xfrm>
            <a:off x="-9593151" y="-3164619"/>
            <a:ext cx="19186301" cy="16616239"/>
          </a:xfrm>
          <a:custGeom>
            <a:rect b="b" l="l" r="r" t="t"/>
            <a:pathLst>
              <a:path extrusionOk="0" h="5396230" w="6230874">
                <a:moveTo>
                  <a:pt x="3115437" y="0"/>
                </a:moveTo>
                <a:lnTo>
                  <a:pt x="0" y="5396230"/>
                </a:lnTo>
                <a:lnTo>
                  <a:pt x="6230874" y="5396230"/>
                </a:lnTo>
                <a:close/>
              </a:path>
            </a:pathLst>
          </a:custGeom>
          <a:blipFill rotWithShape="1">
            <a:blip r:embed="rId3">
              <a:alphaModFix/>
            </a:blip>
            <a:stretch>
              <a:fillRect b="0" l="-14931" r="-14930" t="0"/>
            </a:stretch>
          </a:blipFill>
          <a:ln>
            <a:noFill/>
          </a:ln>
        </p:spPr>
      </p:sp>
      <p:sp>
        <p:nvSpPr>
          <p:cNvPr id="177" name="Google Shape;177;p9"/>
          <p:cNvSpPr/>
          <p:nvPr/>
        </p:nvSpPr>
        <p:spPr>
          <a:xfrm>
            <a:off x="3915565" y="9054415"/>
            <a:ext cx="8140779" cy="1669618"/>
          </a:xfrm>
          <a:custGeom>
            <a:rect b="b" l="l" r="r" t="t"/>
            <a:pathLst>
              <a:path extrusionOk="0" h="564784" w="2753795">
                <a:moveTo>
                  <a:pt x="0" y="0"/>
                </a:moveTo>
                <a:lnTo>
                  <a:pt x="2753795" y="0"/>
                </a:lnTo>
                <a:lnTo>
                  <a:pt x="2753795" y="564784"/>
                </a:lnTo>
                <a:lnTo>
                  <a:pt x="0" y="564784"/>
                </a:lnTo>
                <a:lnTo>
                  <a:pt x="0" y="0"/>
                </a:lnTo>
              </a:path>
            </a:pathLst>
          </a:custGeom>
          <a:solidFill>
            <a:srgbClr val="1327DF"/>
          </a:solidFill>
          <a:ln>
            <a:noFill/>
          </a:ln>
        </p:spPr>
      </p:sp>
      <p:sp>
        <p:nvSpPr>
          <p:cNvPr id="178" name="Google Shape;178;p9"/>
          <p:cNvSpPr/>
          <p:nvPr/>
        </p:nvSpPr>
        <p:spPr>
          <a:xfrm>
            <a:off x="16612113" y="216038"/>
            <a:ext cx="1454828" cy="1454828"/>
          </a:xfrm>
          <a:custGeom>
            <a:rect b="b" l="l" r="r" t="t"/>
            <a:pathLst>
              <a:path extrusionOk="0" h="1454828" w="1454828">
                <a:moveTo>
                  <a:pt x="0" y="0"/>
                </a:moveTo>
                <a:lnTo>
                  <a:pt x="1454828" y="0"/>
                </a:lnTo>
                <a:lnTo>
                  <a:pt x="1454828" y="1454828"/>
                </a:lnTo>
                <a:lnTo>
                  <a:pt x="0" y="1454828"/>
                </a:lnTo>
                <a:lnTo>
                  <a:pt x="0" y="0"/>
                </a:lnTo>
                <a:close/>
              </a:path>
            </a:pathLst>
          </a:custGeom>
          <a:blipFill rotWithShape="1">
            <a:blip r:embed="rId4">
              <a:alphaModFix/>
            </a:blip>
            <a:stretch>
              <a:fillRect b="0" l="0" r="0" t="0"/>
            </a:stretch>
          </a:blipFill>
          <a:ln>
            <a:noFill/>
          </a:ln>
        </p:spPr>
      </p:sp>
      <p:sp>
        <p:nvSpPr>
          <p:cNvPr id="179" name="Google Shape;179;p9"/>
          <p:cNvSpPr/>
          <p:nvPr/>
        </p:nvSpPr>
        <p:spPr>
          <a:xfrm>
            <a:off x="6195009" y="8856536"/>
            <a:ext cx="1271601" cy="1266833"/>
          </a:xfrm>
          <a:custGeom>
            <a:rect b="b" l="l" r="r" t="t"/>
            <a:pathLst>
              <a:path extrusionOk="0" h="1266833" w="1271601">
                <a:moveTo>
                  <a:pt x="0" y="0"/>
                </a:moveTo>
                <a:lnTo>
                  <a:pt x="1271601" y="0"/>
                </a:lnTo>
                <a:lnTo>
                  <a:pt x="1271601" y="1266833"/>
                </a:lnTo>
                <a:lnTo>
                  <a:pt x="0" y="1266833"/>
                </a:lnTo>
                <a:lnTo>
                  <a:pt x="0" y="0"/>
                </a:lnTo>
                <a:close/>
              </a:path>
            </a:pathLst>
          </a:custGeom>
          <a:blipFill rotWithShape="1">
            <a:blip r:embed="rId5">
              <a:alphaModFix/>
            </a:blip>
            <a:stretch>
              <a:fillRect b="0" l="0" r="0" t="0"/>
            </a:stretch>
          </a:blipFill>
          <a:ln>
            <a:noFill/>
          </a:ln>
        </p:spPr>
      </p:sp>
      <p:sp>
        <p:nvSpPr>
          <p:cNvPr id="180" name="Google Shape;180;p9"/>
          <p:cNvSpPr txBox="1"/>
          <p:nvPr/>
        </p:nvSpPr>
        <p:spPr>
          <a:xfrm>
            <a:off x="6195009" y="807285"/>
            <a:ext cx="67308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1327DF"/>
                </a:solidFill>
                <a:latin typeface="Montserrat"/>
                <a:ea typeface="Montserrat"/>
                <a:cs typeface="Montserrat"/>
                <a:sym typeface="Montserrat"/>
              </a:rPr>
              <a:t>COURSE STRUCTURE</a:t>
            </a:r>
            <a:endParaRPr sz="1200">
              <a:latin typeface="Montserrat"/>
              <a:ea typeface="Montserrat"/>
              <a:cs typeface="Montserrat"/>
              <a:sym typeface="Montserrat"/>
            </a:endParaRPr>
          </a:p>
        </p:txBody>
      </p:sp>
      <p:sp>
        <p:nvSpPr>
          <p:cNvPr id="181" name="Google Shape;181;p9"/>
          <p:cNvSpPr txBox="1"/>
          <p:nvPr/>
        </p:nvSpPr>
        <p:spPr>
          <a:xfrm>
            <a:off x="7032950" y="2633000"/>
            <a:ext cx="11034000" cy="5859900"/>
          </a:xfrm>
          <a:prstGeom prst="rect">
            <a:avLst/>
          </a:prstGeom>
          <a:noFill/>
          <a:ln>
            <a:noFill/>
          </a:ln>
        </p:spPr>
        <p:txBody>
          <a:bodyPr anchorCtr="0" anchor="t" bIns="0" lIns="0" spcFirstLastPara="1" rIns="0" wrap="square" tIns="0">
            <a:spAutoFit/>
          </a:bodyPr>
          <a:lstStyle/>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Duration: </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Mastering different types of interviews: behavioral, situational, and competency-based.</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Techniques to effectively answer common interview questions.</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Non-verbal communication skills, including body language and eye contact.</a:t>
            </a:r>
            <a:endParaRPr>
              <a:latin typeface="Montserrat"/>
              <a:ea typeface="Montserrat"/>
              <a:cs typeface="Montserrat"/>
              <a:sym typeface="Montserrat"/>
            </a:endParaRPr>
          </a:p>
          <a:p>
            <a:pPr indent="-302258" lvl="1" marL="604518" marR="0" rtl="0" algn="l">
              <a:lnSpc>
                <a:spcPct val="140014"/>
              </a:lnSpc>
              <a:spcBef>
                <a:spcPts val="0"/>
              </a:spcBef>
              <a:spcAft>
                <a:spcPts val="0"/>
              </a:spcAft>
              <a:buClr>
                <a:srgbClr val="323A44"/>
              </a:buClr>
              <a:buSzPts val="2799"/>
              <a:buFont typeface="Montserrat"/>
              <a:buChar char="•"/>
            </a:pPr>
            <a:r>
              <a:rPr i="0" lang="en-US" sz="2799" u="none" cap="none" strike="noStrike">
                <a:solidFill>
                  <a:srgbClr val="323A44"/>
                </a:solidFill>
                <a:latin typeface="Montserrat"/>
                <a:ea typeface="Montserrat"/>
                <a:cs typeface="Montserrat"/>
                <a:sym typeface="Montserrat"/>
              </a:rPr>
              <a:t>Role-playing exercises for mock interviews, followed by peer and instructor feedback.</a:t>
            </a:r>
            <a:endParaRPr>
              <a:latin typeface="Montserrat"/>
              <a:ea typeface="Montserrat"/>
              <a:cs typeface="Montserrat"/>
              <a:sym typeface="Montserrat"/>
            </a:endParaRPr>
          </a:p>
          <a:p>
            <a:pPr indent="0" lvl="0" marL="0" marR="0" rtl="0" algn="l">
              <a:lnSpc>
                <a:spcPct val="140014"/>
              </a:lnSpc>
              <a:spcBef>
                <a:spcPts val="0"/>
              </a:spcBef>
              <a:spcAft>
                <a:spcPts val="0"/>
              </a:spcAft>
              <a:buNone/>
            </a:pPr>
            <a:r>
              <a:t/>
            </a:r>
            <a:endParaRPr b="0" i="0" sz="2799" u="none" cap="none" strike="noStrike">
              <a:solidFill>
                <a:srgbClr val="323A44"/>
              </a:solidFill>
              <a:latin typeface="Arial"/>
              <a:ea typeface="Arial"/>
              <a:cs typeface="Arial"/>
              <a:sym typeface="Arial"/>
            </a:endParaRPr>
          </a:p>
        </p:txBody>
      </p:sp>
      <p:sp>
        <p:nvSpPr>
          <p:cNvPr id="182" name="Google Shape;182;p9"/>
          <p:cNvSpPr txBox="1"/>
          <p:nvPr/>
        </p:nvSpPr>
        <p:spPr>
          <a:xfrm>
            <a:off x="7760220" y="9230550"/>
            <a:ext cx="3967200" cy="7233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i="0" lang="en-US" sz="4699" u="none" cap="none" strike="noStrike">
                <a:solidFill>
                  <a:srgbClr val="FFFFFF"/>
                </a:solidFill>
                <a:latin typeface="Montserrat"/>
                <a:ea typeface="Montserrat"/>
                <a:cs typeface="Montserrat"/>
                <a:sym typeface="Montserrat"/>
              </a:rPr>
              <a:t>MODULE 2</a:t>
            </a:r>
            <a:endParaRPr>
              <a:latin typeface="Montserrat"/>
              <a:ea typeface="Montserrat"/>
              <a:cs typeface="Montserrat"/>
              <a:sym typeface="Montserrat"/>
            </a:endParaRPr>
          </a:p>
        </p:txBody>
      </p:sp>
      <p:sp>
        <p:nvSpPr>
          <p:cNvPr id="183" name="Google Shape;183;p9"/>
          <p:cNvSpPr/>
          <p:nvPr/>
        </p:nvSpPr>
        <p:spPr>
          <a:xfrm>
            <a:off x="15138036" y="9092799"/>
            <a:ext cx="794290" cy="794290"/>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327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