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  <p:embeddedFont>
      <p:font typeface="Rubik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htPccqEjFSiQVjExbjQZZQ0pBP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28" Type="http://schemas.openxmlformats.org/officeDocument/2006/relationships/font" Target="fonts/Rubik-bold.fntdata"/><Relationship Id="rId27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ubik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Rubi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Poppins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82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0110753" y="1657115"/>
            <a:ext cx="6058164" cy="5246370"/>
          </a:xfrm>
          <a:custGeom>
            <a:rect b="b" l="l" r="r" t="t"/>
            <a:pathLst>
              <a:path extrusionOk="0" h="5499100" w="635000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6977" l="0" r="0" t="-26979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379572" y="398622"/>
            <a:ext cx="4210323" cy="6419138"/>
          </a:xfrm>
          <a:custGeom>
            <a:rect b="b" l="l" r="r" t="t"/>
            <a:pathLst>
              <a:path extrusionOk="0" h="5466286" w="3585346">
                <a:moveTo>
                  <a:pt x="3421516" y="0"/>
                </a:moveTo>
                <a:lnTo>
                  <a:pt x="0" y="0"/>
                </a:lnTo>
                <a:lnTo>
                  <a:pt x="0" y="5466286"/>
                </a:lnTo>
                <a:lnTo>
                  <a:pt x="76200" y="5466286"/>
                </a:lnTo>
                <a:lnTo>
                  <a:pt x="76200" y="76200"/>
                </a:lnTo>
                <a:lnTo>
                  <a:pt x="3585346" y="76200"/>
                </a:lnTo>
                <a:lnTo>
                  <a:pt x="3585346" y="0"/>
                </a:lnTo>
                <a:lnTo>
                  <a:pt x="3421516" y="0"/>
                </a:lnTo>
              </a:path>
            </a:pathLst>
          </a:custGeom>
          <a:solidFill>
            <a:srgbClr val="FF914D"/>
          </a:solid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-169140" y="9438019"/>
            <a:ext cx="3225149" cy="3213055"/>
          </a:xfrm>
          <a:custGeom>
            <a:rect b="b" l="l" r="r" t="t"/>
            <a:pathLst>
              <a:path extrusionOk="0" h="3213055" w="3225149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>
            <a:off x="379578" y="3429012"/>
            <a:ext cx="97149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4">
                <a:solidFill>
                  <a:srgbClr val="E3E5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</a:t>
            </a:r>
            <a:r>
              <a:rPr i="0" lang="en-US" sz="7904" u="none" cap="none" strike="noStrike">
                <a:solidFill>
                  <a:srgbClr val="E3E5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ACE AN INTERVIEW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144525" y="6115600"/>
            <a:ext cx="705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199" u="none" cap="none" strike="noStrike">
                <a:solidFill>
                  <a:srgbClr val="E3E5E0"/>
                </a:solidFill>
                <a:latin typeface="Montserrat"/>
                <a:ea typeface="Montserrat"/>
                <a:cs typeface="Montserrat"/>
                <a:sym typeface="Montserrat"/>
              </a:rPr>
              <a:t>By </a:t>
            </a:r>
            <a:r>
              <a:rPr b="1" i="1" lang="en-US" sz="5199">
                <a:solidFill>
                  <a:srgbClr val="E3E5E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1" lang="en-US" sz="5199" u="none" cap="none" strike="noStrike">
                <a:solidFill>
                  <a:srgbClr val="E3E5E0"/>
                </a:solidFill>
                <a:latin typeface="Montserrat"/>
                <a:ea typeface="Montserrat"/>
                <a:cs typeface="Montserrat"/>
                <a:sym typeface="Montserrat"/>
              </a:rPr>
              <a:t>lice </a:t>
            </a:r>
            <a:r>
              <a:rPr b="1" i="1" lang="en-US" sz="5199">
                <a:solidFill>
                  <a:srgbClr val="E3E5E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i="1" lang="en-US" sz="5199" u="none" cap="none" strike="noStrike">
                <a:solidFill>
                  <a:srgbClr val="E3E5E0"/>
                </a:solidFill>
                <a:latin typeface="Montserrat"/>
                <a:ea typeface="Montserrat"/>
                <a:cs typeface="Montserrat"/>
                <a:sym typeface="Montserrat"/>
              </a:rPr>
              <a:t>nderson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0750" y="1414900"/>
            <a:ext cx="5928400" cy="5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51" l="-69638" r="0" t="0"/>
            </a:stretch>
          </a:blipFill>
          <a:ln>
            <a:noFill/>
          </a:ln>
        </p:spPr>
      </p:sp>
      <p:sp>
        <p:nvSpPr>
          <p:cNvPr id="95" name="Google Shape;95;p2"/>
          <p:cNvSpPr txBox="1"/>
          <p:nvPr/>
        </p:nvSpPr>
        <p:spPr>
          <a:xfrm>
            <a:off x="2659874" y="1691804"/>
            <a:ext cx="129684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MEET YOUR INSTRUCTOR: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ALICE ANDERSON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384525" y="4270000"/>
            <a:ext cx="15606900" cy="4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1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 hold certifications in Career Coaching that empower me to provide you with actionable insights and strategies for interview excellence.</a:t>
            </a:r>
            <a:r>
              <a:rPr lang="en-US" sz="281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US" sz="281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My background spans across different industries, which means I can offer advice tailored to your unique career aspirations.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1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Staying updated with industry trends and career developments is my mantra, so you can trust that you're learning the latest strategies.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12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82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15113" r="15113" t="0"/>
          <a:stretch/>
        </p:blipFill>
        <p:spPr>
          <a:xfrm>
            <a:off x="12702827" y="2409675"/>
            <a:ext cx="5171868" cy="493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551325" y="3917150"/>
            <a:ext cx="11663100" cy="3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86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r>
              <a:rPr i="0" lang="en-US" sz="278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 this course, we're going to dive deep into the world of interviews. Job interviews can be nerve-wracking, but they're also an incredible opportunity for you to showcase your skills, personality, and potential. Whether you're just starting out in your career, aiming for a career transition, or looking to sharpen your interview skills, you're in the right place.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8925" y="1772875"/>
            <a:ext cx="112284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314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WELCOME ON</a:t>
            </a:r>
            <a:r>
              <a:rPr lang="en-US" sz="7314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i="0" lang="en-US" sz="7314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BOARD! </a:t>
            </a:r>
            <a:endParaRPr sz="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82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15615" l="0" r="0" t="15615"/>
          <a:stretch/>
        </p:blipFill>
        <p:spPr>
          <a:xfrm>
            <a:off x="1080774" y="3854824"/>
            <a:ext cx="5234945" cy="540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11933846" y="6891390"/>
            <a:ext cx="1634753" cy="1634753"/>
          </a:xfrm>
          <a:custGeom>
            <a:rect b="b" l="l" r="r" t="t"/>
            <a:pathLst>
              <a:path extrusionOk="0" h="1634753" w="1634753">
                <a:moveTo>
                  <a:pt x="0" y="0"/>
                </a:moveTo>
                <a:lnTo>
                  <a:pt x="1634753" y="0"/>
                </a:lnTo>
                <a:lnTo>
                  <a:pt x="1634753" y="1634754"/>
                </a:lnTo>
                <a:lnTo>
                  <a:pt x="0" y="1634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4"/>
          <p:cNvSpPr txBox="1"/>
          <p:nvPr/>
        </p:nvSpPr>
        <p:spPr>
          <a:xfrm>
            <a:off x="6711925" y="3854825"/>
            <a:ext cx="9981000" cy="3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Feel free to connect with me on LinkedIn to stay connected beyond the course. I share insights, tips, and opportunities that can benefit your career journey.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2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12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555925" y="497200"/>
            <a:ext cx="8984100" cy="24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34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 M</a:t>
            </a:r>
            <a:r>
              <a:rPr lang="en-US" sz="8234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</a:t>
            </a:r>
            <a:endParaRPr i="0" sz="9234" u="sng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13767750" y="7843625"/>
            <a:ext cx="3793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/@alice-anderson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13767751" y="7087596"/>
            <a:ext cx="3594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8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linkedln</a:t>
            </a:r>
            <a:endParaRPr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82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13888" r="13888" t="0"/>
          <a:stretch/>
        </p:blipFill>
        <p:spPr>
          <a:xfrm>
            <a:off x="6922578" y="1028700"/>
            <a:ext cx="3960012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7"/>
          <p:cNvSpPr txBox="1"/>
          <p:nvPr/>
        </p:nvSpPr>
        <p:spPr>
          <a:xfrm>
            <a:off x="506574" y="3129900"/>
            <a:ext cx="573630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1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Target</a:t>
            </a:r>
            <a:r>
              <a:rPr i="0" lang="en-US" sz="901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US" sz="901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Audience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11149335" y="2243498"/>
            <a:ext cx="589405" cy="645039"/>
          </a:xfrm>
          <a:custGeom>
            <a:rect b="b" l="l" r="r" t="t"/>
            <a:pathLst>
              <a:path extrusionOk="0" h="645039" w="589405">
                <a:moveTo>
                  <a:pt x="0" y="0"/>
                </a:moveTo>
                <a:lnTo>
                  <a:pt x="589404" y="0"/>
                </a:lnTo>
                <a:lnTo>
                  <a:pt x="589404" y="645040"/>
                </a:lnTo>
                <a:lnTo>
                  <a:pt x="0" y="645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7"/>
          <p:cNvSpPr txBox="1"/>
          <p:nvPr/>
        </p:nvSpPr>
        <p:spPr>
          <a:xfrm>
            <a:off x="12005483" y="2013568"/>
            <a:ext cx="49806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Recent graduates taking their first leap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11085599" y="4585170"/>
            <a:ext cx="789821" cy="864374"/>
          </a:xfrm>
          <a:custGeom>
            <a:rect b="b" l="l" r="r" t="t"/>
            <a:pathLst>
              <a:path extrusionOk="0" h="864374" w="789821">
                <a:moveTo>
                  <a:pt x="0" y="0"/>
                </a:moveTo>
                <a:lnTo>
                  <a:pt x="789821" y="0"/>
                </a:lnTo>
                <a:lnTo>
                  <a:pt x="789821" y="864373"/>
                </a:lnTo>
                <a:lnTo>
                  <a:pt x="0" y="864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7"/>
          <p:cNvSpPr txBox="1"/>
          <p:nvPr/>
        </p:nvSpPr>
        <p:spPr>
          <a:xfrm>
            <a:off x="12078428" y="4547070"/>
            <a:ext cx="49806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Career changers on a new path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5" name="Google Shape;125;p7"/>
          <p:cNvCxnSpPr/>
          <p:nvPr/>
        </p:nvCxnSpPr>
        <p:spPr>
          <a:xfrm>
            <a:off x="11149335" y="3832695"/>
            <a:ext cx="5909549" cy="0"/>
          </a:xfrm>
          <a:prstGeom prst="straightConnector1">
            <a:avLst/>
          </a:prstGeom>
          <a:noFill/>
          <a:ln cap="flat" cmpd="sng" w="38100">
            <a:solidFill>
              <a:srgbClr val="FF914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7"/>
          <p:cNvSpPr/>
          <p:nvPr/>
        </p:nvSpPr>
        <p:spPr>
          <a:xfrm>
            <a:off x="11149335" y="6968741"/>
            <a:ext cx="856149" cy="936962"/>
          </a:xfrm>
          <a:custGeom>
            <a:rect b="b" l="l" r="r" t="t"/>
            <a:pathLst>
              <a:path extrusionOk="0" h="936962" w="856149">
                <a:moveTo>
                  <a:pt x="0" y="0"/>
                </a:moveTo>
                <a:lnTo>
                  <a:pt x="856148" y="0"/>
                </a:lnTo>
                <a:lnTo>
                  <a:pt x="856148" y="936962"/>
                </a:lnTo>
                <a:lnTo>
                  <a:pt x="0" y="936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7"/>
          <p:cNvSpPr txBox="1"/>
          <p:nvPr/>
        </p:nvSpPr>
        <p:spPr>
          <a:xfrm>
            <a:off x="12205856" y="6940166"/>
            <a:ext cx="498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Passionate professionals hungry for growth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7"/>
          <p:cNvCxnSpPr/>
          <p:nvPr/>
        </p:nvCxnSpPr>
        <p:spPr>
          <a:xfrm>
            <a:off x="11149335" y="6302626"/>
            <a:ext cx="5909549" cy="0"/>
          </a:xfrm>
          <a:prstGeom prst="straightConnector1">
            <a:avLst/>
          </a:prstGeom>
          <a:noFill/>
          <a:ln cap="flat" cmpd="sng" w="38100">
            <a:solidFill>
              <a:srgbClr val="FF914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82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/>
          <p:nvPr/>
        </p:nvSpPr>
        <p:spPr>
          <a:xfrm rot="5400000">
            <a:off x="6059900" y="-3838800"/>
            <a:ext cx="1453200" cy="9607200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/>
        </p:nvSpPr>
        <p:spPr>
          <a:xfrm>
            <a:off x="2267900" y="464550"/>
            <a:ext cx="90372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499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COURSE</a:t>
            </a:r>
            <a:r>
              <a:rPr lang="en-US" sz="6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US" sz="6499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STRUCTURE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8754449" y="2744696"/>
            <a:ext cx="726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Introduction to the art of interview preparation</a:t>
            </a:r>
            <a:r>
              <a:rPr b="0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</p:txBody>
      </p:sp>
      <p:cxnSp>
        <p:nvCxnSpPr>
          <p:cNvPr id="136" name="Google Shape;136;p8"/>
          <p:cNvCxnSpPr/>
          <p:nvPr/>
        </p:nvCxnSpPr>
        <p:spPr>
          <a:xfrm>
            <a:off x="8754449" y="3446292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8"/>
          <p:cNvSpPr txBox="1"/>
          <p:nvPr/>
        </p:nvSpPr>
        <p:spPr>
          <a:xfrm>
            <a:off x="8785890" y="3801971"/>
            <a:ext cx="65403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Understanding the significance of research and alignment with company values.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38" name="Google Shape;138;p8"/>
          <p:cNvCxnSpPr/>
          <p:nvPr/>
        </p:nvCxnSpPr>
        <p:spPr>
          <a:xfrm>
            <a:off x="8754449" y="5124450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8"/>
          <p:cNvSpPr txBox="1"/>
          <p:nvPr/>
        </p:nvSpPr>
        <p:spPr>
          <a:xfrm>
            <a:off x="8785890" y="5314950"/>
            <a:ext cx="5430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Crafting a tailored resume and cover letter.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40" name="Google Shape;140;p8"/>
          <p:cNvCxnSpPr/>
          <p:nvPr/>
        </p:nvCxnSpPr>
        <p:spPr>
          <a:xfrm>
            <a:off x="8785890" y="6210300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8"/>
          <p:cNvSpPr txBox="1"/>
          <p:nvPr/>
        </p:nvSpPr>
        <p:spPr>
          <a:xfrm>
            <a:off x="8826053" y="6441472"/>
            <a:ext cx="63132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Developing a personalized interview strategy based on the 5 Ps of preparation.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42" name="Google Shape;142;p8"/>
          <p:cNvCxnSpPr/>
          <p:nvPr/>
        </p:nvCxnSpPr>
        <p:spPr>
          <a:xfrm>
            <a:off x="8897657" y="7708297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8"/>
          <p:cNvSpPr txBox="1"/>
          <p:nvPr/>
        </p:nvSpPr>
        <p:spPr>
          <a:xfrm>
            <a:off x="8897657" y="7984522"/>
            <a:ext cx="64284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Constructing an impactful elevator pitch to mak</a:t>
            </a:r>
            <a:r>
              <a:rPr b="0" i="0" lang="en-US" sz="24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 a memorable first impression.</a:t>
            </a:r>
            <a:endParaRPr/>
          </a:p>
        </p:txBody>
      </p:sp>
      <p:cxnSp>
        <p:nvCxnSpPr>
          <p:cNvPr id="144" name="Google Shape;144;p8"/>
          <p:cNvCxnSpPr/>
          <p:nvPr/>
        </p:nvCxnSpPr>
        <p:spPr>
          <a:xfrm>
            <a:off x="8897657" y="9277350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1647" r="1647" t="0"/>
          <a:stretch/>
        </p:blipFill>
        <p:spPr>
          <a:xfrm>
            <a:off x="1028700" y="4215193"/>
            <a:ext cx="7319992" cy="504310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15763369" y="4081843"/>
            <a:ext cx="1798716" cy="5176457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 rot="-5400000">
            <a:off x="14438350" y="6207150"/>
            <a:ext cx="4215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MODULE 1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082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 rot="5400000">
            <a:off x="5591625" y="-3445975"/>
            <a:ext cx="1519800" cy="9120000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1900875" y="629225"/>
            <a:ext cx="8901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99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COURSE</a:t>
            </a:r>
            <a:r>
              <a:rPr lang="en-US" sz="6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US" sz="6299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STRUCTURE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9"/>
          <p:cNvCxnSpPr/>
          <p:nvPr/>
        </p:nvCxnSpPr>
        <p:spPr>
          <a:xfrm>
            <a:off x="8841773" y="3732042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9"/>
          <p:cNvCxnSpPr/>
          <p:nvPr/>
        </p:nvCxnSpPr>
        <p:spPr>
          <a:xfrm>
            <a:off x="8754449" y="5124450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9"/>
          <p:cNvCxnSpPr/>
          <p:nvPr/>
        </p:nvCxnSpPr>
        <p:spPr>
          <a:xfrm>
            <a:off x="8785890" y="6210300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9"/>
          <p:cNvCxnSpPr/>
          <p:nvPr/>
        </p:nvCxnSpPr>
        <p:spPr>
          <a:xfrm>
            <a:off x="8897657" y="7708297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9"/>
          <p:cNvCxnSpPr/>
          <p:nvPr/>
        </p:nvCxnSpPr>
        <p:spPr>
          <a:xfrm>
            <a:off x="8897657" y="9277350"/>
            <a:ext cx="6313262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1647" r="1647" t="0"/>
          <a:stretch/>
        </p:blipFill>
        <p:spPr>
          <a:xfrm>
            <a:off x="1028700" y="4215193"/>
            <a:ext cx="7319992" cy="504310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/>
          <p:nvPr/>
        </p:nvSpPr>
        <p:spPr>
          <a:xfrm>
            <a:off x="15763369" y="4081843"/>
            <a:ext cx="1798716" cy="5176457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8841773" y="4062793"/>
            <a:ext cx="65403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</a:t>
            </a:r>
            <a:r>
              <a:rPr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echniques to effectively answer common interview questions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8785890" y="2731279"/>
            <a:ext cx="90342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Mastering different types of interviews: behavioral, situational, and competency-based.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8897657" y="5276850"/>
            <a:ext cx="66876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Non-verbal communication skills, including body language and eye contact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9"/>
          <p:cNvSpPr txBox="1"/>
          <p:nvPr/>
        </p:nvSpPr>
        <p:spPr>
          <a:xfrm rot="-5400000">
            <a:off x="14350100" y="6236498"/>
            <a:ext cx="4568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MODULE 2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