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Montserrat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  <p:embeddedFont>
      <p:font typeface="Rubik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7" roundtripDataSignature="AMtx7mgWaoIPD8au5EGmTVacNa7SP8yy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22" Type="http://schemas.openxmlformats.org/officeDocument/2006/relationships/font" Target="fonts/Lato-boldItalic.fntdata"/><Relationship Id="rId21" Type="http://schemas.openxmlformats.org/officeDocument/2006/relationships/font" Target="fonts/Lato-italic.fntdata"/><Relationship Id="rId24" Type="http://schemas.openxmlformats.org/officeDocument/2006/relationships/font" Target="fonts/Rubik-bold.fntdata"/><Relationship Id="rId23" Type="http://schemas.openxmlformats.org/officeDocument/2006/relationships/font" Target="fonts/Rubik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ubik-boldItalic.fntdata"/><Relationship Id="rId25" Type="http://schemas.openxmlformats.org/officeDocument/2006/relationships/font" Target="fonts/Rubik-italic.fntdata"/><Relationship Id="rId27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Montserrat-regular.fntdata"/><Relationship Id="rId14" Type="http://schemas.openxmlformats.org/officeDocument/2006/relationships/slide" Target="slides/slide9.xml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19" Type="http://schemas.openxmlformats.org/officeDocument/2006/relationships/font" Target="fonts/Lato-regular.fntdata"/><Relationship Id="rId18" Type="http://schemas.openxmlformats.org/officeDocument/2006/relationships/font" Target="fonts/Montserrat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2745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oogle Shape;11;p11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11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1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1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1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11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20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20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20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0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0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0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0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0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0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0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0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0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0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0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0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0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0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0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20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" name="Google Shape;125;p20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12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21" name="Google Shape;21;p12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2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1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4" name="Google Shape;24;p1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13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28" name="Google Shape;28;p13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3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" name="Google Shape;30;p13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13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14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36" name="Google Shape;36;p1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15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42" name="Google Shape;42;p15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5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5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5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5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5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5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15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15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15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15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15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15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15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5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15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15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5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Google Shape;60;p15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6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64" name="Google Shape;64;p1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" name="Google Shape;66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17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72" name="Google Shape;72;p1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4" name="Google Shape;74;p1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1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9" name="Google Shape;79;p1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05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7" name="Google Shape;97;p1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9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9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9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"/>
          <p:cNvSpPr txBox="1"/>
          <p:nvPr>
            <p:ph type="ctrTitle"/>
          </p:nvPr>
        </p:nvSpPr>
        <p:spPr>
          <a:xfrm>
            <a:off x="3537150" y="886450"/>
            <a:ext cx="5017500" cy="17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753"/>
              <a:buNone/>
            </a:pPr>
            <a:r>
              <a:rPr lang="en" sz="3977"/>
              <a:t>How to Ace an Interview </a:t>
            </a:r>
            <a:endParaRPr sz="3977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24807"/>
              <a:buNone/>
            </a:pPr>
            <a:r>
              <a:rPr i="1" lang="en" sz="1977"/>
              <a:t>                                                                                 </a:t>
            </a:r>
            <a:endParaRPr i="1" sz="1977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24807"/>
              <a:buNone/>
            </a:pPr>
            <a:r>
              <a:rPr i="1" lang="en" sz="1977"/>
              <a:t>  by Alice Anderson</a:t>
            </a:r>
            <a:endParaRPr i="1" sz="1977"/>
          </a:p>
        </p:txBody>
      </p:sp>
      <p:pic>
        <p:nvPicPr>
          <p:cNvPr id="135" name="Google Shape;13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925" y="2664275"/>
            <a:ext cx="2134075" cy="2479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"/>
          <p:cNvSpPr txBox="1"/>
          <p:nvPr>
            <p:ph type="title"/>
          </p:nvPr>
        </p:nvSpPr>
        <p:spPr>
          <a:xfrm>
            <a:off x="1351800" y="515900"/>
            <a:ext cx="7038900" cy="6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>
                <a:latin typeface="Rubik"/>
                <a:ea typeface="Rubik"/>
                <a:cs typeface="Rubik"/>
                <a:sym typeface="Rubik"/>
              </a:rPr>
              <a:t>Meet your Instructor: Alice Anderson</a:t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1" name="Google Shape;141;p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500"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r>
              <a:t/>
            </a:r>
            <a:endParaRPr sz="1642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2" name="Google Shape;142;p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600">
                <a:latin typeface="Montserrat"/>
                <a:ea typeface="Montserrat"/>
                <a:cs typeface="Montserrat"/>
                <a:sym typeface="Montserrat"/>
              </a:rPr>
              <a:t>Welcome to the "How to Ace an Interview" course on Trevolearn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r>
              <a:rPr lang="en" sz="1600">
                <a:latin typeface="Montserrat"/>
                <a:ea typeface="Montserrat"/>
                <a:cs typeface="Montserrat"/>
                <a:sym typeface="Montserrat"/>
              </a:rPr>
              <a:t>In this course, we're going to dive deep into the world of interviews. Job interviews can be nerve-wracking, but they're also an incredible opportunity for you to showcase your skills, personality, and potential. Whether you're just starting out in your career, aiming for a career transition, or looking to sharpen your interview skills, you're in the right place.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"/>
          <p:cNvSpPr txBox="1"/>
          <p:nvPr>
            <p:ph type="title"/>
          </p:nvPr>
        </p:nvSpPr>
        <p:spPr>
          <a:xfrm>
            <a:off x="360525" y="2259600"/>
            <a:ext cx="4045200" cy="6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>
                <a:latin typeface="Rubik"/>
                <a:ea typeface="Rubik"/>
                <a:cs typeface="Rubik"/>
                <a:sym typeface="Rubik"/>
              </a:rPr>
              <a:t>             </a:t>
            </a:r>
            <a:r>
              <a:rPr lang="en"/>
              <a:t> Connect with me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>
                <a:latin typeface="Rubik"/>
                <a:ea typeface="Rubik"/>
                <a:cs typeface="Rubik"/>
                <a:sym typeface="Rubik"/>
              </a:rPr>
              <a:t>  </a:t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8" name="Google Shape;148;p3"/>
          <p:cNvSpPr txBox="1"/>
          <p:nvPr>
            <p:ph idx="2" type="body"/>
          </p:nvPr>
        </p:nvSpPr>
        <p:spPr>
          <a:xfrm>
            <a:off x="4512475" y="1334275"/>
            <a:ext cx="3676800" cy="26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600">
                <a:latin typeface="Montserrat"/>
                <a:ea typeface="Montserrat"/>
                <a:cs typeface="Montserrat"/>
                <a:sym typeface="Montserrat"/>
              </a:rPr>
              <a:t>Let's Connect: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en" sz="1600">
                <a:latin typeface="Montserrat"/>
                <a:ea typeface="Montserrat"/>
                <a:cs typeface="Montserrat"/>
                <a:sym typeface="Montserrat"/>
              </a:rPr>
              <a:t>I share insights, tips, and opportunities that can benefit your career journey.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r>
              <a:rPr lang="en" sz="1600">
                <a:latin typeface="Montserrat"/>
                <a:ea typeface="Montserrat"/>
                <a:cs typeface="Montserrat"/>
                <a:sym typeface="Montserrat"/>
              </a:rPr>
              <a:t>LinkedIn: [https://www.linkedin.com/in/alice-anderson]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"/>
          <p:cNvSpPr txBox="1"/>
          <p:nvPr>
            <p:ph type="title"/>
          </p:nvPr>
        </p:nvSpPr>
        <p:spPr>
          <a:xfrm>
            <a:off x="1297500" y="653450"/>
            <a:ext cx="7038900" cy="6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Introduction to the Course</a:t>
            </a:r>
            <a:endParaRPr/>
          </a:p>
        </p:txBody>
      </p:sp>
      <p:sp>
        <p:nvSpPr>
          <p:cNvPr id="154" name="Google Shape;154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1600">
                <a:latin typeface="Montserrat"/>
                <a:ea typeface="Montserrat"/>
                <a:cs typeface="Montserrat"/>
                <a:sym typeface="Montserrat"/>
              </a:rPr>
              <a:t>Welcome to the "How to Ace an Interview" course on Trevolearn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r>
              <a:rPr lang="en" sz="1600">
                <a:latin typeface="Montserrat"/>
                <a:ea typeface="Montserrat"/>
                <a:cs typeface="Montserrat"/>
                <a:sym typeface="Montserrat"/>
              </a:rPr>
              <a:t>In this course, we're going to dive deep into the world of interviews. Job interviews can be nerve-wracking, but they're also an incredible opportunity for you to showcase your skills, personality, and potential. Whether you're just starting out in your career, aiming for a career transition, or looking to sharpen your interview skills, you're in the right place.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"/>
          <p:cNvSpPr txBox="1"/>
          <p:nvPr>
            <p:ph type="title"/>
          </p:nvPr>
        </p:nvSpPr>
        <p:spPr>
          <a:xfrm>
            <a:off x="609250" y="2107850"/>
            <a:ext cx="37065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 </a:t>
            </a:r>
            <a:r>
              <a:rPr lang="en">
                <a:latin typeface="Rubik"/>
                <a:ea typeface="Rubik"/>
                <a:cs typeface="Rubik"/>
                <a:sym typeface="Rubik"/>
              </a:rPr>
              <a:t>       </a:t>
            </a:r>
            <a:r>
              <a:rPr lang="en"/>
              <a:t>What to expect</a:t>
            </a:r>
            <a:endParaRPr/>
          </a:p>
        </p:txBody>
      </p:sp>
      <p:sp>
        <p:nvSpPr>
          <p:cNvPr id="160" name="Google Shape;160;p5"/>
          <p:cNvSpPr txBox="1"/>
          <p:nvPr>
            <p:ph idx="1" type="body"/>
          </p:nvPr>
        </p:nvSpPr>
        <p:spPr>
          <a:xfrm>
            <a:off x="4315750" y="150"/>
            <a:ext cx="48282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b="1" lang="en" sz="1200"/>
              <a:t> </a:t>
            </a:r>
            <a:r>
              <a:rPr lang="en" sz="2100">
                <a:latin typeface="Montserrat"/>
                <a:ea typeface="Montserrat"/>
                <a:cs typeface="Montserrat"/>
                <a:sym typeface="Montserrat"/>
              </a:rPr>
              <a:t>Practical Strategies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en" sz="2100">
                <a:latin typeface="Montserrat"/>
                <a:ea typeface="Montserrat"/>
                <a:cs typeface="Montserrat"/>
                <a:sym typeface="Montserrat"/>
              </a:rPr>
              <a:t>Boosting Confidence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lang="en" sz="2100">
                <a:latin typeface="Montserrat"/>
                <a:ea typeface="Montserrat"/>
                <a:cs typeface="Montserrat"/>
                <a:sym typeface="Montserrat"/>
              </a:rPr>
              <a:t>Tailored Approach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r>
              <a:rPr lang="en" sz="2100">
                <a:latin typeface="Montserrat"/>
                <a:ea typeface="Montserrat"/>
                <a:cs typeface="Montserrat"/>
                <a:sym typeface="Montserrat"/>
              </a:rPr>
              <a:t>Interactive Learning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  Your goals matter</a:t>
            </a:r>
            <a:endParaRPr/>
          </a:p>
        </p:txBody>
      </p:sp>
      <p:sp>
        <p:nvSpPr>
          <p:cNvPr id="166" name="Google Shape;166;p6"/>
          <p:cNvSpPr txBox="1"/>
          <p:nvPr>
            <p:ph idx="4294967295" type="body"/>
          </p:nvPr>
        </p:nvSpPr>
        <p:spPr>
          <a:xfrm>
            <a:off x="518850" y="1456450"/>
            <a:ext cx="8106300" cy="34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1512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" sz="1512">
                <a:latin typeface="Montserrat"/>
                <a:ea typeface="Montserrat"/>
                <a:cs typeface="Montserrat"/>
                <a:sym typeface="Montserrat"/>
              </a:rPr>
              <a:t>Acing interviews is a critical skill. It's not just about answering questions – it's about making a lasting impression that convinces employers you're the right fit.</a:t>
            </a:r>
            <a:endParaRPr sz="1512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" sz="1512">
                <a:latin typeface="Montserrat"/>
                <a:ea typeface="Montserrat"/>
                <a:cs typeface="Montserrat"/>
                <a:sym typeface="Montserrat"/>
              </a:rPr>
              <a:t>By the end of this course, you'll have the tools to shine in interviews, effectively communicate your value, and secure those coveted roles.</a:t>
            </a:r>
            <a:endParaRPr sz="1512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en" sz="1512">
                <a:latin typeface="Montserrat"/>
                <a:ea typeface="Montserrat"/>
                <a:cs typeface="Montserrat"/>
                <a:sym typeface="Montserrat"/>
              </a:rPr>
              <a:t>Excited to have you on board!</a:t>
            </a:r>
            <a:endParaRPr sz="1512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"/>
          <p:cNvSpPr txBox="1"/>
          <p:nvPr>
            <p:ph type="title"/>
          </p:nvPr>
        </p:nvSpPr>
        <p:spPr>
          <a:xfrm>
            <a:off x="1378925" y="2038300"/>
            <a:ext cx="3036300" cy="7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Course goals </a:t>
            </a:r>
            <a:endParaRPr/>
          </a:p>
        </p:txBody>
      </p:sp>
      <p:sp>
        <p:nvSpPr>
          <p:cNvPr id="172" name="Google Shape;172;p7"/>
          <p:cNvSpPr txBox="1"/>
          <p:nvPr>
            <p:ph idx="2" type="body"/>
          </p:nvPr>
        </p:nvSpPr>
        <p:spPr>
          <a:xfrm>
            <a:off x="4682200" y="994900"/>
            <a:ext cx="3770100" cy="32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2766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560"/>
              <a:buFont typeface="Montserrat"/>
              <a:buChar char="●"/>
            </a:pPr>
            <a:r>
              <a:rPr lang="en" sz="1560">
                <a:latin typeface="Montserrat"/>
                <a:ea typeface="Montserrat"/>
                <a:cs typeface="Montserrat"/>
                <a:sym typeface="Montserrat"/>
              </a:rPr>
              <a:t>Master the art of interview preparation, from researching companies to crafting compelling responses.</a:t>
            </a:r>
            <a:endParaRPr sz="1560">
              <a:latin typeface="Montserrat"/>
              <a:ea typeface="Montserrat"/>
              <a:cs typeface="Montserrat"/>
              <a:sym typeface="Montserrat"/>
            </a:endParaRPr>
          </a:p>
          <a:p>
            <a:pPr indent="-32766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560"/>
              <a:buFont typeface="Montserrat"/>
              <a:buChar char="●"/>
            </a:pPr>
            <a:r>
              <a:rPr lang="en" sz="1560">
                <a:latin typeface="Montserrat"/>
                <a:ea typeface="Montserrat"/>
                <a:cs typeface="Montserrat"/>
                <a:sym typeface="Montserrat"/>
              </a:rPr>
              <a:t>Develop self-assuredness in various interview scenarios.</a:t>
            </a:r>
            <a:endParaRPr sz="1560">
              <a:latin typeface="Montserrat"/>
              <a:ea typeface="Montserrat"/>
              <a:cs typeface="Montserrat"/>
              <a:sym typeface="Montserrat"/>
            </a:endParaRPr>
          </a:p>
          <a:p>
            <a:pPr indent="-32766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560"/>
              <a:buFont typeface="Montserrat"/>
              <a:buChar char="●"/>
            </a:pPr>
            <a:r>
              <a:rPr lang="en" sz="1560">
                <a:latin typeface="Montserrat"/>
                <a:ea typeface="Montserrat"/>
                <a:cs typeface="Montserrat"/>
                <a:sym typeface="Montserrat"/>
              </a:rPr>
              <a:t>Skillfully address challenging interview questions.</a:t>
            </a:r>
            <a:endParaRPr sz="156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26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8"/>
          <p:cNvSpPr txBox="1"/>
          <p:nvPr>
            <p:ph type="title"/>
          </p:nvPr>
        </p:nvSpPr>
        <p:spPr>
          <a:xfrm>
            <a:off x="895275" y="2153250"/>
            <a:ext cx="3081300" cy="6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Course structure </a:t>
            </a:r>
            <a:endParaRPr/>
          </a:p>
        </p:txBody>
      </p:sp>
      <p:sp>
        <p:nvSpPr>
          <p:cNvPr id="178" name="Google Shape;178;p8"/>
          <p:cNvSpPr txBox="1"/>
          <p:nvPr>
            <p:ph idx="1" type="body"/>
          </p:nvPr>
        </p:nvSpPr>
        <p:spPr>
          <a:xfrm>
            <a:off x="4288625" y="0"/>
            <a:ext cx="4736400" cy="49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b="1" sz="161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b="1" sz="1612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b="1"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r>
              <a:rPr b="1" lang="en" sz="1800">
                <a:latin typeface="Montserrat"/>
                <a:ea typeface="Montserrat"/>
                <a:cs typeface="Montserrat"/>
                <a:sym typeface="Montserrat"/>
              </a:rPr>
              <a:t>Module 1 - Preparing for success:</a:t>
            </a:r>
            <a:endParaRPr b="1"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en" sz="1700">
                <a:latin typeface="Montserrat"/>
                <a:ea typeface="Montserrat"/>
                <a:cs typeface="Montserrat"/>
                <a:sym typeface="Montserrat"/>
              </a:rPr>
              <a:t>Introduction to the art of interview preparation.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en" sz="1700">
                <a:latin typeface="Montserrat"/>
                <a:ea typeface="Montserrat"/>
                <a:cs typeface="Montserrat"/>
                <a:sym typeface="Montserrat"/>
              </a:rPr>
              <a:t>Understanding the significance of research and alignment with company values.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en" sz="1700">
                <a:latin typeface="Montserrat"/>
                <a:ea typeface="Montserrat"/>
                <a:cs typeface="Montserrat"/>
                <a:sym typeface="Montserrat"/>
              </a:rPr>
              <a:t>Crafting a tailored resume and cover letter.</a:t>
            </a:r>
            <a:endParaRPr b="1" sz="1712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"/>
          <p:cNvSpPr txBox="1"/>
          <p:nvPr>
            <p:ph type="title"/>
          </p:nvPr>
        </p:nvSpPr>
        <p:spPr>
          <a:xfrm>
            <a:off x="922425" y="2053600"/>
            <a:ext cx="31491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Course structure</a:t>
            </a:r>
            <a:r>
              <a:rPr lang="en">
                <a:latin typeface="Rubik"/>
                <a:ea typeface="Rubik"/>
                <a:cs typeface="Rubik"/>
                <a:sym typeface="Rubik"/>
              </a:rPr>
              <a:t> </a:t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84" name="Google Shape;184;p9"/>
          <p:cNvSpPr txBox="1"/>
          <p:nvPr>
            <p:ph idx="1" type="body"/>
          </p:nvPr>
        </p:nvSpPr>
        <p:spPr>
          <a:xfrm>
            <a:off x="4071525" y="0"/>
            <a:ext cx="5072400" cy="49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b="1" sz="161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b="1" sz="1612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b="1" sz="1612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b="1" lang="en" sz="1612">
                <a:latin typeface="Montserrat"/>
                <a:ea typeface="Montserrat"/>
                <a:cs typeface="Montserrat"/>
                <a:sym typeface="Montserrat"/>
              </a:rPr>
              <a:t>Module 2: Nailing the Interview Techniques</a:t>
            </a:r>
            <a:endParaRPr b="1" sz="1612"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Montserrat"/>
              <a:buChar char="●"/>
            </a:pPr>
            <a:r>
              <a:rPr lang="en" sz="1612">
                <a:latin typeface="Montserrat"/>
                <a:ea typeface="Montserrat"/>
                <a:cs typeface="Montserrat"/>
                <a:sym typeface="Montserrat"/>
              </a:rPr>
              <a:t>Duration:</a:t>
            </a:r>
            <a:r>
              <a:rPr lang="en" sz="1512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12"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300"/>
              <a:buFont typeface="Montserrat"/>
              <a:buChar char="●"/>
            </a:pPr>
            <a:r>
              <a:rPr lang="en" sz="1612">
                <a:latin typeface="Montserrat"/>
                <a:ea typeface="Montserrat"/>
                <a:cs typeface="Montserrat"/>
                <a:sym typeface="Montserrat"/>
              </a:rPr>
              <a:t>Mastering different types of interviews: behavioral, situational, and competency-based.</a:t>
            </a:r>
            <a:endParaRPr sz="1612"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300"/>
              <a:buFont typeface="Montserrat"/>
              <a:buChar char="●"/>
            </a:pPr>
            <a:r>
              <a:rPr lang="en" sz="1612">
                <a:latin typeface="Montserrat"/>
                <a:ea typeface="Montserrat"/>
                <a:cs typeface="Montserrat"/>
                <a:sym typeface="Montserrat"/>
              </a:rPr>
              <a:t>Techniques to effectively answer common interview questions.</a:t>
            </a:r>
            <a:endParaRPr sz="1612"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300"/>
              <a:buFont typeface="Montserrat"/>
              <a:buChar char="●"/>
            </a:pPr>
            <a:r>
              <a:rPr lang="en" sz="1612">
                <a:latin typeface="Montserrat"/>
                <a:ea typeface="Montserrat"/>
                <a:cs typeface="Montserrat"/>
                <a:sym typeface="Montserrat"/>
              </a:rPr>
              <a:t>Non-verbal communication skills, ]</a:t>
            </a:r>
            <a:endParaRPr sz="1612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